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5" d="100"/>
          <a:sy n="45" d="100"/>
        </p:scale>
        <p:origin x="76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5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2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97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96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75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05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45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1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5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8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0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5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2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9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4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1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37E0648-0001-4F6E-AC23-2777155175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E42DBA0-962E-4C0B-8CB0-4C42E354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6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nc.org/" TargetMode="External"/><Relationship Id="rId2" Type="http://schemas.openxmlformats.org/officeDocument/2006/relationships/hyperlink" Target="http://www.disabilityrightsnc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://www.nccourts.org/Forms/Documents/1184.pdf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8C1A7-0AA5-4638-9DA8-DFFF50F275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Guardianship or Power of Attorney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EEDBA-4105-4AAC-8FE0-A544603F09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Which do you need?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35A6AE-CC93-4AC0-A090-AEF1046BA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315" y="3938090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19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2994B-291D-43A2-96A3-0C3AED7C2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Relating to Personal Affairs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0CC5E-5F58-4E2C-9BC1-FE81D1D55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	Support</a:t>
            </a:r>
          </a:p>
          <a:p>
            <a:r>
              <a:rPr lang="en-US" dirty="0"/>
              <a:t>2.	Healthcare</a:t>
            </a:r>
          </a:p>
          <a:p>
            <a:r>
              <a:rPr lang="en-US" dirty="0"/>
              <a:t>3.	Federal and State Benefits</a:t>
            </a:r>
          </a:p>
          <a:p>
            <a:r>
              <a:rPr lang="en-US" dirty="0"/>
              <a:t>4.	Other Personal Affairs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1118C8A-C6B6-4771-8948-C22145B5E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12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51B2-FC44-4E1D-B1D6-FCA3C486C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 Powers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F8DE7-9135-4B2B-890B-6E29EB03A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	Tax Matters</a:t>
            </a:r>
          </a:p>
          <a:p>
            <a:r>
              <a:rPr lang="en-US" dirty="0"/>
              <a:t>2.	Banking Transactions</a:t>
            </a:r>
          </a:p>
          <a:p>
            <a:r>
              <a:rPr lang="en-US" dirty="0"/>
              <a:t>3.	Safe Deposit Box</a:t>
            </a:r>
          </a:p>
          <a:p>
            <a:r>
              <a:rPr lang="en-US" dirty="0"/>
              <a:t>4.	Legal or Other Actions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6E0A107-C4F9-4DAF-9DA9-59320CB2A2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62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E144B-F139-4605-93C8-FCFA638B2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 and Resignation of Agent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6D3D5-BF5D-4CA0-A3C8-CA864D59B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	Principal retains the right to remove the Agent</a:t>
            </a:r>
          </a:p>
          <a:p>
            <a:r>
              <a:rPr lang="en-US" dirty="0"/>
              <a:t>2.	Record official revocation and mail to Agent’s address</a:t>
            </a:r>
          </a:p>
          <a:p>
            <a:r>
              <a:rPr lang="en-US" dirty="0"/>
              <a:t>3.	Agent can resign in writing.  Record writing on land record</a:t>
            </a:r>
          </a:p>
          <a:p>
            <a:pPr marL="914400" lvl="2" indent="0">
              <a:buNone/>
            </a:pPr>
            <a:r>
              <a:rPr lang="en-US" dirty="0"/>
              <a:t>And give notice to the Principal.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1B03F279-E958-4DEC-BB36-DE45849CC5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3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E3DF5-5A5E-44BA-8E06-FC2D4D56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NCGS 32A-15, Article 3</a:t>
            </a:r>
            <a:br>
              <a:rPr lang="en-US" dirty="0"/>
            </a:br>
            <a:r>
              <a:rPr lang="en-US" dirty="0"/>
              <a:t>Health Care Power of Attorney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2B678-BA37-42B5-9C45-B52D0EF9E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Definitions:</a:t>
            </a:r>
          </a:p>
          <a:p>
            <a:r>
              <a:rPr lang="en-US" dirty="0"/>
              <a:t>1.	Health Care Agent</a:t>
            </a:r>
          </a:p>
          <a:p>
            <a:r>
              <a:rPr lang="en-US" dirty="0"/>
              <a:t>2.	Attending Physician</a:t>
            </a:r>
          </a:p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BDA1260-AC5A-4AF8-B180-DCCECA33FC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736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1D10D-3F31-409B-B99A-1253C79E2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and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45685-836C-44C1-ADF7-1A1D94FD3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	Access to all health records.  Consent to disclosure of information.</a:t>
            </a:r>
          </a:p>
          <a:p>
            <a:r>
              <a:rPr lang="en-US" dirty="0"/>
              <a:t>2.	Employ or discharge health care providers</a:t>
            </a:r>
          </a:p>
          <a:p>
            <a:r>
              <a:rPr lang="en-US" dirty="0"/>
              <a:t>3.	Admission and discharge from hospital, nursing home, etc.</a:t>
            </a:r>
          </a:p>
          <a:p>
            <a:r>
              <a:rPr lang="en-US" dirty="0"/>
              <a:t>4.	Treatment of mental illness</a:t>
            </a:r>
          </a:p>
          <a:p>
            <a:r>
              <a:rPr lang="en-US" dirty="0"/>
              <a:t>5.	Authorize screening and treatment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3F7F5AB-2AC1-429D-820D-BECB457CD1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95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FF759-73EF-449A-850F-653A861D5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Disposition of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0C12D-59B4-4245-99D3-9619DC035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	Authorize Autopsy</a:t>
            </a:r>
          </a:p>
          <a:p>
            <a:r>
              <a:rPr lang="en-US" dirty="0"/>
              <a:t>2.	Organ and tissue donation</a:t>
            </a:r>
          </a:p>
          <a:p>
            <a:r>
              <a:rPr lang="en-US" dirty="0"/>
              <a:t>3.	Anatomical Study</a:t>
            </a:r>
          </a:p>
          <a:p>
            <a:r>
              <a:rPr lang="en-US" dirty="0"/>
              <a:t>4.	Direct disposition of remains</a:t>
            </a:r>
          </a:p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79A2281-DA5B-4FD2-B532-F277863C8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138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E7DF0-AB27-480D-A02C-91A201A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Limitations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8EDFA-73A2-4988-8A8C-1B1637DBC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	Limit decision make of the health care agent with written provisions.</a:t>
            </a:r>
          </a:p>
          <a:p>
            <a:r>
              <a:rPr lang="en-US" dirty="0"/>
              <a:t>2.	Specific limitations on mental health care treatment.</a:t>
            </a:r>
          </a:p>
          <a:p>
            <a:r>
              <a:rPr lang="en-US" dirty="0"/>
              <a:t>3.	Limitations on what to do with body post death</a:t>
            </a:r>
          </a:p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FCE5BFF-6E53-4285-8E4C-55A8442A9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556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CDC12-5923-4BD4-A55B-1543E050A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Guardianship provision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0CC47-D7EC-47F7-943A-9082AEDF7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Court looks to the HCPOA nomination to name the general guardian or guardian of the person &amp; guardian of the estate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15E45D9-4E54-4C9B-9F74-D9006994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1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BE332-8CF8-4690-AA73-2E0C0B10E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documents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D5772-81FE-4121-8063-824E14309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Advanced Directive for End of Life Decisions</a:t>
            </a:r>
          </a:p>
          <a:p>
            <a:pPr lvl="1"/>
            <a:r>
              <a:rPr lang="en-US" dirty="0"/>
              <a:t>Terminal Ill</a:t>
            </a:r>
          </a:p>
          <a:p>
            <a:pPr lvl="1"/>
            <a:r>
              <a:rPr lang="en-US" dirty="0"/>
              <a:t>Coma</a:t>
            </a:r>
          </a:p>
          <a:p>
            <a:pPr lvl="1"/>
            <a:r>
              <a:rPr lang="en-US" dirty="0"/>
              <a:t>Advanced </a:t>
            </a:r>
            <a:r>
              <a:rPr lang="en-US" dirty="0" err="1"/>
              <a:t>Dimentia</a:t>
            </a:r>
            <a:r>
              <a:rPr lang="en-US" dirty="0"/>
              <a:t> affecting ability to breath and swallow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Authorization for Use and Disclosure of Protected Health Information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B45AADD-961E-4E05-8D8C-070A4ACBEF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690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C9224-C537-4DAF-B50F-5CBFEBC8A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Guardianship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E366C-A39C-4F0E-B0BA-BC95BCF7C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NCGS 35A-Incompetency and Guardianship</a:t>
            </a:r>
          </a:p>
          <a:p>
            <a:endParaRPr lang="en-US" dirty="0"/>
          </a:p>
          <a:p>
            <a:r>
              <a:rPr lang="en-US" dirty="0"/>
              <a:t>NCGS 35B – Uniform Adult Guardianship and Protective Proceedings Jurisdiction Act (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2A45471-E195-46AA-8567-88D7BB5DC6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20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D8236-BCCD-4163-80E9-8E799AF73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7D27B-38A6-43B2-A1CF-42EF4907A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Linda Funke Johnson</a:t>
            </a:r>
          </a:p>
          <a:p>
            <a:r>
              <a:rPr lang="en-US" b="1" dirty="0" err="1"/>
              <a:t>Senter</a:t>
            </a:r>
            <a:r>
              <a:rPr lang="en-US" b="1" dirty="0"/>
              <a:t>, Stephenson, Johnson PA</a:t>
            </a:r>
          </a:p>
          <a:p>
            <a:r>
              <a:rPr lang="en-US" dirty="0"/>
              <a:t>114 Raleigh Street</a:t>
            </a:r>
          </a:p>
          <a:p>
            <a:r>
              <a:rPr lang="en-US" dirty="0"/>
              <a:t>Fuquay Varina, North Carolina  27526</a:t>
            </a:r>
          </a:p>
          <a:p>
            <a:r>
              <a:rPr lang="en-US" dirty="0"/>
              <a:t>ljohnson@ssjlaw.net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5AAEA6-0B12-4E39-BDB1-F2C317ABD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915" y="4205514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931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B83E8-B5C5-4CD5-8E4B-27A26EB4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4787D-0A7C-4086-BBA2-1325DE2D7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Clerk:  clerk of superior</a:t>
            </a:r>
          </a:p>
          <a:p>
            <a:r>
              <a:rPr lang="en-US" dirty="0"/>
              <a:t>Incompetent Adult:  individual who lacks sufficient capacity to make or communicate important decisions</a:t>
            </a:r>
          </a:p>
          <a:p>
            <a:r>
              <a:rPr lang="en-US" dirty="0"/>
              <a:t>Ward:  a person who has been adjudicated incompetent by a court of competent jurisdiction.</a:t>
            </a:r>
          </a:p>
          <a:p>
            <a:r>
              <a:rPr lang="en-US" dirty="0"/>
              <a:t>General Guardian</a:t>
            </a:r>
          </a:p>
          <a:p>
            <a:r>
              <a:rPr lang="en-US" dirty="0"/>
              <a:t>Guardian of the Person</a:t>
            </a:r>
          </a:p>
          <a:p>
            <a:r>
              <a:rPr lang="en-US" dirty="0"/>
              <a:t>Guardian of the Estate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B71AB58-8CD9-4858-B6D2-637666C2B1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460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33ABB-E4D5-41A0-9BA0-6CC4BA081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2198E-732D-48EE-B382-3B6EE192C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a petition</a:t>
            </a:r>
          </a:p>
          <a:p>
            <a:r>
              <a:rPr lang="en-US" dirty="0"/>
              <a:t>Dr. assessment of Ward</a:t>
            </a:r>
          </a:p>
          <a:p>
            <a:r>
              <a:rPr lang="en-US" dirty="0"/>
              <a:t>Notice of Hearing</a:t>
            </a:r>
          </a:p>
          <a:p>
            <a:r>
              <a:rPr lang="en-US" dirty="0"/>
              <a:t>Guardian Ad Litem (GAL) appointed</a:t>
            </a:r>
          </a:p>
          <a:p>
            <a:r>
              <a:rPr lang="en-US" dirty="0"/>
              <a:t>Hearing</a:t>
            </a:r>
          </a:p>
          <a:p>
            <a:r>
              <a:rPr lang="en-US" dirty="0"/>
              <a:t>Adjudication:  Order entered</a:t>
            </a:r>
          </a:p>
          <a:p>
            <a:pPr lvl="1"/>
            <a:r>
              <a:rPr lang="en-US" dirty="0"/>
              <a:t>Ward retain some rights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B654081-19A6-46F7-A09A-65021292B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857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86E83-49F4-45CF-AFF3-A4ACD3A26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Qualification as Guardian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B3367-9EB3-4B4F-9360-60AF58CB5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Estates Division</a:t>
            </a:r>
          </a:p>
          <a:p>
            <a:r>
              <a:rPr lang="en-US" dirty="0"/>
              <a:t>Post Bond</a:t>
            </a:r>
          </a:p>
          <a:p>
            <a:r>
              <a:rPr lang="en-US" dirty="0"/>
              <a:t>Application:  summary of assets and income</a:t>
            </a:r>
          </a:p>
          <a:p>
            <a:r>
              <a:rPr lang="en-US" dirty="0"/>
              <a:t>Qualify</a:t>
            </a:r>
          </a:p>
          <a:p>
            <a:pPr marL="0" indent="0">
              <a:buNone/>
            </a:pPr>
            <a:r>
              <a:rPr lang="en-US" dirty="0"/>
              <a:t>	Guardianship Class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9E6EBD-D89D-40C6-9317-30E30687E8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225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1AB0-5F10-4AF2-BE62-E58BB61B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90 day inventory and annual accountings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4CEDD-7DAA-4883-9C69-EE2AE7A59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90 day inventory – snap shot of assets</a:t>
            </a:r>
          </a:p>
          <a:p>
            <a:r>
              <a:rPr lang="en-US" dirty="0"/>
              <a:t>Annual Accounting</a:t>
            </a:r>
          </a:p>
          <a:p>
            <a:pPr lvl="1"/>
            <a:r>
              <a:rPr lang="en-US" dirty="0"/>
              <a:t>Identify all receipts</a:t>
            </a:r>
          </a:p>
          <a:p>
            <a:pPr lvl="1"/>
            <a:r>
              <a:rPr lang="en-US" dirty="0"/>
              <a:t>Identify all disbursements.  Receipts or a bill</a:t>
            </a:r>
          </a:p>
          <a:p>
            <a:pPr lvl="1"/>
            <a:r>
              <a:rPr lang="en-US" dirty="0"/>
              <a:t>Return receipts on the checks</a:t>
            </a:r>
          </a:p>
          <a:p>
            <a:pPr lvl="1"/>
            <a:r>
              <a:rPr lang="en-US" dirty="0"/>
              <a:t>No checks payable to cash or use of an ATM card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99D459F-45AE-46C0-A92B-7586DC2758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36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DB5B5-5DD9-4A73-BA2B-EAC7EC0CA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737F1-B1F5-4A74-927A-7E737672A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Disability Rights North Carolina.  See  </a:t>
            </a:r>
            <a:r>
              <a:rPr lang="en-US" u="sng" dirty="0">
                <a:hlinkClick r:id="rId2"/>
              </a:rPr>
              <a:t>http://www.disabilityrightsnc.org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The ARC of North Carolina.  </a:t>
            </a:r>
            <a:r>
              <a:rPr lang="en-US" u="sng" dirty="0">
                <a:hlinkClick r:id="rId3"/>
              </a:rPr>
              <a:t>www.arcnc.org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A booklet on the guardian's responsibilities</a:t>
            </a:r>
            <a:r>
              <a:rPr lang="en-US" dirty="0"/>
              <a:t> can be found at </a:t>
            </a:r>
            <a:r>
              <a:rPr lang="en-US" u="sng" dirty="0">
                <a:hlinkClick r:id="rId4"/>
              </a:rPr>
              <a:t>http://www.nccourts.org/Forms/Documents/1184.pdf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Clerk of Superior Court Procedures Manual.  which spells out how incompetency is adjudicated and how ward’s estates are supervised. 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National Center on Law and Elder Rights (NCLER) http:www.justiceinaging.org/nalc-meets-national-center-law-elder-rights.  One stop support center for legal services, aging and disability community access to training and technical assistance. </a:t>
            </a:r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68155DF-8BD8-409B-B910-5D0D69D273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230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3DFE4-4312-4D22-BE9E-7FFF637B5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Guardianship or Power of Attorney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E2E4A-D139-45B4-9BCE-10C2DE6D9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one do you need?</a:t>
            </a:r>
          </a:p>
          <a:p>
            <a:r>
              <a:rPr lang="en-US" dirty="0"/>
              <a:t>Power of Attorney – less judicial involvement and less cost</a:t>
            </a:r>
          </a:p>
          <a:p>
            <a:r>
              <a:rPr lang="en-US" dirty="0"/>
              <a:t>Guardianship – more supervision of the Ward’s assets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 and Answers</a:t>
            </a:r>
          </a:p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733B931-A9D3-4032-A1D3-1ABCEB084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84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84A00-CB0D-4D64-AB87-940AF3C69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of Attorney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0765E-FE38-4973-B6F4-47F5ABC30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Types:</a:t>
            </a:r>
          </a:p>
          <a:p>
            <a:endParaRPr lang="en-US" dirty="0"/>
          </a:p>
          <a:p>
            <a:r>
              <a:rPr lang="en-US" dirty="0"/>
              <a:t>1.	DURABLE GENERAL POWER OF ATTORNEY</a:t>
            </a:r>
          </a:p>
          <a:p>
            <a:endParaRPr lang="en-US" dirty="0"/>
          </a:p>
          <a:p>
            <a:r>
              <a:rPr lang="en-US" dirty="0"/>
              <a:t>2.	HEALTHCARE POWER OF ATTORNEY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753B32-6D81-4BC9-91B9-E9CA77A6A9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915" y="4205514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47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E870-0946-46D7-A5A3-AD8817B9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NCGS 32A: Powers of Attorney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C5159-4202-476C-BDEC-83EF77D87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Effective January 1, 2018, NEW NCGS 32C:  Uniform Power of Attorney Act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E0E380-B104-4DB8-841D-D0238B8738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915" y="4205514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90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49773-759A-44DC-BAC9-660086D34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to Execute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1F0F-F82B-4FC6-8890-7B92B7021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“Capacity to Contract”</a:t>
            </a:r>
          </a:p>
          <a:p>
            <a:endParaRPr lang="en-US" dirty="0"/>
          </a:p>
          <a:p>
            <a:r>
              <a:rPr lang="en-US" dirty="0"/>
              <a:t>Not the more stringent standard of “testamentary capacity” needed to execute a will or trust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3E107E-1E08-4E50-9F2B-6CE3D54424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915" y="4205514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685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CDA2F-DD47-466F-B590-02F5F7CB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Definitions:  Power of Attorney (POA)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21F2C-21E2-4A62-9E92-AB0A7FA9C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Principal</a:t>
            </a:r>
          </a:p>
          <a:p>
            <a:r>
              <a:rPr lang="en-US" dirty="0"/>
              <a:t>Attorney in fact (AIF)/Agent</a:t>
            </a:r>
          </a:p>
          <a:p>
            <a:r>
              <a:rPr lang="en-US" dirty="0"/>
              <a:t>Durable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14CF97-7E64-4DAA-BBBB-D86158CD7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915" y="4205514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351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372E8-5C75-4ACE-BBC5-CDA663046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 you select to be AIF?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E41DB-2D34-4037-8748-E6F1F1E8B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Trust</a:t>
            </a:r>
          </a:p>
          <a:p>
            <a:r>
              <a:rPr lang="en-US" dirty="0"/>
              <a:t>Organized</a:t>
            </a:r>
          </a:p>
          <a:p>
            <a:r>
              <a:rPr lang="en-US" dirty="0"/>
              <a:t>Great decision maker</a:t>
            </a:r>
          </a:p>
          <a:p>
            <a:r>
              <a:rPr lang="en-US" dirty="0"/>
              <a:t>Family member or not</a:t>
            </a:r>
          </a:p>
          <a:p>
            <a:r>
              <a:rPr lang="en-US" dirty="0"/>
              <a:t>Ability to provide an accounting of receipts and disbursements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7AF85B-4E47-4A5E-8C1C-2D8E13B3B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029" y="4406900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477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C8AF7-7734-4F1C-81ED-1D5B3887E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Powers given to AIF/Agent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F25BAC-3182-4F53-9491-B93D32BB5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	Collection of Property</a:t>
            </a:r>
          </a:p>
          <a:p>
            <a:r>
              <a:rPr lang="en-US" dirty="0"/>
              <a:t>2.	Sale or Disposition of Property</a:t>
            </a:r>
          </a:p>
          <a:p>
            <a:r>
              <a:rPr lang="en-US" dirty="0"/>
              <a:t>3.	Acquisition and Retention of Investment</a:t>
            </a:r>
          </a:p>
          <a:p>
            <a:r>
              <a:rPr lang="en-US" dirty="0"/>
              <a:t>4.	Management of Property</a:t>
            </a:r>
          </a:p>
          <a:p>
            <a:r>
              <a:rPr lang="en-US" dirty="0"/>
              <a:t>5.	Business interest</a:t>
            </a:r>
          </a:p>
          <a:p>
            <a:r>
              <a:rPr lang="en-US" dirty="0"/>
              <a:t>6.	Borrowing Money</a:t>
            </a:r>
          </a:p>
          <a:p>
            <a:r>
              <a:rPr lang="en-US" dirty="0"/>
              <a:t>7.	Lending Money</a:t>
            </a:r>
          </a:p>
          <a:p>
            <a:r>
              <a:rPr lang="en-US" dirty="0"/>
              <a:t>8.	Exercise of Security Rights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761D28AC-C5F9-49C2-9736-99C0C9FCBC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22768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26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4C8CE-702C-498D-A68C-54C33B552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3B1C0-DDD5-4653-B597-C37F900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9.	Dealings With Revocable Trusts</a:t>
            </a:r>
          </a:p>
          <a:p>
            <a:r>
              <a:rPr lang="en-US" dirty="0"/>
              <a:t>10.	Gifts</a:t>
            </a:r>
          </a:p>
          <a:p>
            <a:r>
              <a:rPr lang="en-US" dirty="0"/>
              <a:t>11.	Renunciations</a:t>
            </a:r>
          </a:p>
          <a:p>
            <a:r>
              <a:rPr lang="en-US" dirty="0"/>
              <a:t>12.	Insurance</a:t>
            </a:r>
          </a:p>
          <a:p>
            <a:r>
              <a:rPr lang="en-US" dirty="0"/>
              <a:t>13.	Retirement Plans</a:t>
            </a:r>
          </a:p>
          <a:p>
            <a:r>
              <a:rPr lang="en-US" dirty="0"/>
              <a:t>14.	Custodial Trusts</a:t>
            </a:r>
          </a:p>
          <a:p>
            <a:r>
              <a:rPr lang="en-US" dirty="0"/>
              <a:t>15.    Possession and Control of Digital Assets</a:t>
            </a:r>
          </a:p>
          <a:p>
            <a:r>
              <a:rPr lang="en-US" dirty="0"/>
              <a:t>16.	Power to Create, Amend or Transfer Assets to Trust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A356EFD-624D-4E80-8C20-5C9D1C52E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4318000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722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282</TotalTime>
  <Words>431</Words>
  <Application>Microsoft Office PowerPoint</Application>
  <PresentationFormat>Widescreen</PresentationFormat>
  <Paragraphs>147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Ion Boardroom</vt:lpstr>
      <vt:lpstr>Guardianship or Power of Attorney  </vt:lpstr>
      <vt:lpstr>PowerPoint Presentation</vt:lpstr>
      <vt:lpstr>Power of Attorney </vt:lpstr>
      <vt:lpstr>NCGS 32A: Powers of Attorney</vt:lpstr>
      <vt:lpstr>Capacity to Execute  </vt:lpstr>
      <vt:lpstr>Definitions:  Power of Attorney (POA)</vt:lpstr>
      <vt:lpstr>Who do you select to be AIF?  </vt:lpstr>
      <vt:lpstr>Specific Powers given to AIF/Agent</vt:lpstr>
      <vt:lpstr>Continued </vt:lpstr>
      <vt:lpstr>Powers Relating to Personal Affairs </vt:lpstr>
      <vt:lpstr>Miscellaneous Powers</vt:lpstr>
      <vt:lpstr>Removal and Resignation of Agent</vt:lpstr>
      <vt:lpstr>NCGS 32A-15, Article 3 Health Care Power of Attorney</vt:lpstr>
      <vt:lpstr>Power and Authority</vt:lpstr>
      <vt:lpstr>Disposition of Body</vt:lpstr>
      <vt:lpstr>Special Limitations </vt:lpstr>
      <vt:lpstr>Guardianship provision </vt:lpstr>
      <vt:lpstr>Additional documents </vt:lpstr>
      <vt:lpstr>Guardianship</vt:lpstr>
      <vt:lpstr>Definitions</vt:lpstr>
      <vt:lpstr>Procedure  </vt:lpstr>
      <vt:lpstr>Qualification as Guardian </vt:lpstr>
      <vt:lpstr>90 day inventory and annual accountings</vt:lpstr>
      <vt:lpstr>Resources</vt:lpstr>
      <vt:lpstr>Guardianship or Power of Attorney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Guardianship or Power of Attorney</dc:title>
  <dc:creator>Linda Johnson</dc:creator>
  <cp:lastModifiedBy>Administrator</cp:lastModifiedBy>
  <cp:revision>28</cp:revision>
  <dcterms:created xsi:type="dcterms:W3CDTF">2017-09-30T14:56:22Z</dcterms:created>
  <dcterms:modified xsi:type="dcterms:W3CDTF">2017-10-02T19:03:53Z</dcterms:modified>
</cp:coreProperties>
</file>