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73" r:id="rId4"/>
    <p:sldId id="258" r:id="rId5"/>
    <p:sldId id="259" r:id="rId6"/>
    <p:sldId id="350" r:id="rId7"/>
    <p:sldId id="260" r:id="rId8"/>
    <p:sldId id="352" r:id="rId9"/>
    <p:sldId id="353" r:id="rId10"/>
    <p:sldId id="359" r:id="rId11"/>
    <p:sldId id="378" r:id="rId12"/>
    <p:sldId id="358" r:id="rId13"/>
    <p:sldId id="360" r:id="rId14"/>
    <p:sldId id="377" r:id="rId15"/>
    <p:sldId id="354" r:id="rId16"/>
    <p:sldId id="342" r:id="rId17"/>
    <p:sldId id="343" r:id="rId18"/>
    <p:sldId id="346" r:id="rId19"/>
    <p:sldId id="347" r:id="rId20"/>
    <p:sldId id="348" r:id="rId21"/>
    <p:sldId id="344" r:id="rId22"/>
    <p:sldId id="305" r:id="rId23"/>
    <p:sldId id="307" r:id="rId24"/>
    <p:sldId id="379" r:id="rId25"/>
    <p:sldId id="380" r:id="rId26"/>
    <p:sldId id="306" r:id="rId27"/>
    <p:sldId id="261" r:id="rId28"/>
    <p:sldId id="303" r:id="rId29"/>
    <p:sldId id="304" r:id="rId30"/>
    <p:sldId id="308" r:id="rId31"/>
    <p:sldId id="262" r:id="rId32"/>
    <p:sldId id="309" r:id="rId33"/>
    <p:sldId id="388" r:id="rId34"/>
    <p:sldId id="313" r:id="rId35"/>
    <p:sldId id="355" r:id="rId36"/>
    <p:sldId id="356" r:id="rId37"/>
    <p:sldId id="357" r:id="rId38"/>
    <p:sldId id="314" r:id="rId39"/>
    <p:sldId id="312" r:id="rId40"/>
    <p:sldId id="315" r:id="rId41"/>
    <p:sldId id="386" r:id="rId42"/>
    <p:sldId id="387" r:id="rId43"/>
    <p:sldId id="374" r:id="rId44"/>
    <p:sldId id="375" r:id="rId45"/>
    <p:sldId id="316" r:id="rId46"/>
    <p:sldId id="361" r:id="rId47"/>
    <p:sldId id="324" r:id="rId48"/>
    <p:sldId id="376" r:id="rId49"/>
    <p:sldId id="363" r:id="rId50"/>
    <p:sldId id="364" r:id="rId51"/>
    <p:sldId id="365" r:id="rId52"/>
    <p:sldId id="367" r:id="rId53"/>
    <p:sldId id="310" r:id="rId54"/>
    <p:sldId id="381" r:id="rId55"/>
    <p:sldId id="383" r:id="rId56"/>
    <p:sldId id="382" r:id="rId57"/>
    <p:sldId id="384" r:id="rId58"/>
    <p:sldId id="389" r:id="rId59"/>
    <p:sldId id="385" r:id="rId60"/>
    <p:sldId id="323" r:id="rId61"/>
    <p:sldId id="368" r:id="rId62"/>
    <p:sldId id="369" r:id="rId63"/>
    <p:sldId id="370" r:id="rId64"/>
    <p:sldId id="390" r:id="rId65"/>
    <p:sldId id="371" r:id="rId66"/>
    <p:sldId id="325" r:id="rId67"/>
    <p:sldId id="37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FF66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9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2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2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788A-73EC-4AF0-B808-9D2BF0C58EF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DD1-634E-4D49-969F-2A5833113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aleomom.com/what-is-leaky-gut-and-how-can-it-cause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92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799"/>
          </a:xfrm>
        </p:spPr>
        <p:txBody>
          <a:bodyPr>
            <a:normAutofit/>
          </a:bodyPr>
          <a:lstStyle/>
          <a:p>
            <a:r>
              <a:rPr lang="en-US" b="1" dirty="0" smtClean="0"/>
              <a:t>Nourish the Gut</a:t>
            </a:r>
            <a:br>
              <a:rPr lang="en-US" b="1" dirty="0" smtClean="0"/>
            </a:br>
            <a:r>
              <a:rPr lang="en-US" b="1" dirty="0" smtClean="0"/>
              <a:t>Nourish the Brain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6477000"/>
            <a:ext cx="3386918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Nicole DiNezza, DC, NTP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Wu, S.-C., Cao, Z.-S., Chang, K.-M., &amp; </a:t>
            </a:r>
            <a:r>
              <a:rPr lang="en-US" sz="2000" dirty="0" err="1"/>
              <a:t>Juang</a:t>
            </a:r>
            <a:r>
              <a:rPr lang="en-US" sz="2000" dirty="0"/>
              <a:t>, J.-L. (2017). Intestinal microbial </a:t>
            </a:r>
            <a:r>
              <a:rPr lang="en-US" sz="2000" dirty="0" err="1"/>
              <a:t>dysbiosis</a:t>
            </a:r>
            <a:r>
              <a:rPr lang="en-US" sz="2000" dirty="0"/>
              <a:t> aggravates the progression of Alzheimer’s disease in </a:t>
            </a:r>
            <a:r>
              <a:rPr lang="en-US" sz="2000" i="1" dirty="0"/>
              <a:t>Drosophila</a:t>
            </a:r>
            <a:r>
              <a:rPr lang="en-US" sz="2000" dirty="0"/>
              <a:t>. </a:t>
            </a:r>
            <a:r>
              <a:rPr lang="en-US" sz="2000" i="1" dirty="0"/>
              <a:t>Nature Communications</a:t>
            </a:r>
            <a:r>
              <a:rPr lang="en-US" sz="2000" dirty="0"/>
              <a:t>, </a:t>
            </a:r>
            <a:r>
              <a:rPr lang="en-US" sz="2000" i="1" dirty="0"/>
              <a:t>8</a:t>
            </a:r>
            <a:r>
              <a:rPr lang="en-US" sz="2000" dirty="0"/>
              <a:t>, </a:t>
            </a:r>
            <a:r>
              <a:rPr lang="en-US" sz="2000" dirty="0" smtClean="0"/>
              <a:t>24.</a:t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/>
              <a:t>://doi.org/10.1038/s41467-017-00040-6</a:t>
            </a:r>
          </a:p>
        </p:txBody>
      </p:sp>
      <p:pic>
        <p:nvPicPr>
          <p:cNvPr id="7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“... inflammation in the brain is not always a response to local primary insults. </a:t>
            </a:r>
            <a:r>
              <a:rPr lang="en-US" sz="2800" b="1" dirty="0"/>
              <a:t>Gut microbiota </a:t>
            </a:r>
            <a:r>
              <a:rPr lang="en-US" sz="2800" b="1" dirty="0" err="1"/>
              <a:t>dysbiosis</a:t>
            </a:r>
            <a:r>
              <a:rPr lang="en-US" sz="2800" dirty="0"/>
              <a:t>, which is recently emerging as a risk factor for psychiatric disorders, can also initiate a brain inflammatory response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39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Wu, S.-C., Cao, Z.-S., Chang, K.-M., &amp; </a:t>
            </a:r>
            <a:r>
              <a:rPr lang="en-US" sz="2000" dirty="0" err="1"/>
              <a:t>Juang</a:t>
            </a:r>
            <a:r>
              <a:rPr lang="en-US" sz="2000" dirty="0"/>
              <a:t>, J.-L. (2017). Intestinal microbial </a:t>
            </a:r>
            <a:r>
              <a:rPr lang="en-US" sz="2000" dirty="0" err="1"/>
              <a:t>dysbiosis</a:t>
            </a:r>
            <a:r>
              <a:rPr lang="en-US" sz="2000" dirty="0"/>
              <a:t> aggravates the progression of Alzheimer’s disease in </a:t>
            </a:r>
            <a:r>
              <a:rPr lang="en-US" sz="2000" i="1" dirty="0"/>
              <a:t>Drosophila</a:t>
            </a:r>
            <a:r>
              <a:rPr lang="en-US" sz="2000" dirty="0"/>
              <a:t>. </a:t>
            </a:r>
            <a:r>
              <a:rPr lang="en-US" sz="2000" i="1" dirty="0"/>
              <a:t>Nature Communications</a:t>
            </a:r>
            <a:r>
              <a:rPr lang="en-US" sz="2000" dirty="0"/>
              <a:t>, </a:t>
            </a:r>
            <a:r>
              <a:rPr lang="en-US" sz="2000" i="1" dirty="0"/>
              <a:t>8</a:t>
            </a:r>
            <a:r>
              <a:rPr lang="en-US" sz="2000" dirty="0"/>
              <a:t>, 24.</a:t>
            </a:r>
            <a:br>
              <a:rPr lang="en-US" sz="2000" dirty="0"/>
            </a:br>
            <a:r>
              <a:rPr lang="en-US" sz="2000" dirty="0"/>
              <a:t>http://doi.org/10.1038/s41467-017-00040-6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05800" cy="4038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“The </a:t>
            </a:r>
            <a:r>
              <a:rPr lang="en-US" dirty="0"/>
              <a:t>recruitment of peripheral (blood) immune cells to the brain may be induced by the presence of inflammation/injury originating from the brain, such as ischemic stroke, traumatic brain injury (TBI) and neurodegenerative diseases. Accordingly, in a broad sense, the</a:t>
            </a:r>
            <a:r>
              <a:rPr lang="en-US" b="1" dirty="0"/>
              <a:t> enteric infection-induced </a:t>
            </a:r>
            <a:r>
              <a:rPr lang="en-US" dirty="0" err="1"/>
              <a:t>hemocyte</a:t>
            </a:r>
            <a:r>
              <a:rPr lang="en-US" dirty="0"/>
              <a:t> recruitment to the AD brain is </a:t>
            </a:r>
            <a:r>
              <a:rPr lang="en-US" b="1" dirty="0"/>
              <a:t>functionally equivalent to the stroke/TBI-induced focal recruitment of peripheral </a:t>
            </a:r>
            <a:r>
              <a:rPr lang="en-US" b="1" dirty="0" smtClean="0"/>
              <a:t>immune </a:t>
            </a:r>
            <a:r>
              <a:rPr lang="en-US" b="1" dirty="0"/>
              <a:t>cells in eliciting brain inflammatory response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" y="1828800"/>
            <a:ext cx="7620000" cy="25908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9725" y="2393602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 Other Words</a:t>
            </a:r>
          </a:p>
          <a:p>
            <a:pPr algn="ctr"/>
            <a:r>
              <a:rPr lang="en-US" sz="2800" dirty="0" smtClean="0"/>
              <a:t>Inflammation = Inflammation</a:t>
            </a:r>
          </a:p>
          <a:p>
            <a:pPr algn="ctr"/>
            <a:r>
              <a:rPr lang="en-US" sz="2800" dirty="0" smtClean="0"/>
              <a:t>No matter where it originates from</a:t>
            </a:r>
          </a:p>
        </p:txBody>
      </p:sp>
    </p:spTree>
    <p:extLst>
      <p:ext uri="{BB962C8B-B14F-4D97-AF65-F5344CB8AC3E}">
        <p14:creationId xmlns:p14="http://schemas.microsoft.com/office/powerpoint/2010/main" val="30336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Poor diet</a:t>
            </a:r>
          </a:p>
          <a:p>
            <a:r>
              <a:rPr lang="en-US" dirty="0" smtClean="0"/>
              <a:t>Infection/microbes</a:t>
            </a:r>
          </a:p>
          <a:p>
            <a:r>
              <a:rPr lang="en-US" dirty="0" smtClean="0"/>
              <a:t>Injury</a:t>
            </a:r>
          </a:p>
          <a:p>
            <a:r>
              <a:rPr lang="en-US" dirty="0" smtClean="0"/>
              <a:t>Exposure to toxins</a:t>
            </a:r>
          </a:p>
          <a:p>
            <a:r>
              <a:rPr lang="en-US" dirty="0" smtClean="0"/>
              <a:t>Normal Metabolism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5" y="1524000"/>
            <a:ext cx="4356958" cy="4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Poor diet</a:t>
            </a:r>
          </a:p>
          <a:p>
            <a:r>
              <a:rPr lang="en-US" b="1" dirty="0" smtClean="0"/>
              <a:t>Infection/microbes</a:t>
            </a:r>
          </a:p>
          <a:p>
            <a:r>
              <a:rPr lang="en-US" dirty="0" smtClean="0"/>
              <a:t>Injury</a:t>
            </a:r>
          </a:p>
          <a:p>
            <a:r>
              <a:rPr lang="en-US" dirty="0" smtClean="0"/>
              <a:t>Exposure to toxins</a:t>
            </a:r>
          </a:p>
          <a:p>
            <a:r>
              <a:rPr lang="en-US" dirty="0" smtClean="0"/>
              <a:t>Normal Metabolism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5" y="1524000"/>
            <a:ext cx="4356958" cy="46695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1" y="1752600"/>
            <a:ext cx="3733800" cy="1371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“Can I Just Take a Pill?”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26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“There is increasing interest in developing anti-oxidative supplements to prevent AD. There are </a:t>
            </a:r>
            <a:r>
              <a:rPr lang="en-US" b="1" dirty="0" smtClean="0"/>
              <a:t>contradictory and inconsistent reports on the possible benefits of anti-oxidative supplements</a:t>
            </a:r>
            <a:r>
              <a:rPr lang="en-US" dirty="0" smtClean="0"/>
              <a:t>; however, fruits and vegetables enriched with multiple anti-oxidants (e.g. flavonoids and polyphenols) and minerals may be highly effective in attenuating the harmful effects of oxidative stress.”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Thapa</a:t>
            </a:r>
            <a:r>
              <a:rPr lang="en-US" dirty="0"/>
              <a:t>, A., &amp; Carroll, N. J. (2017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" y="1905000"/>
            <a:ext cx="9086770" cy="436239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Thapa</a:t>
            </a:r>
            <a:r>
              <a:rPr lang="en-US" sz="2000" dirty="0"/>
              <a:t>, A., &amp; Carroll, N. J. (2017). Dietary Modulation of Oxidative Stress in Alzheimer’s Disease. </a:t>
            </a:r>
            <a:r>
              <a:rPr lang="en-US" sz="2000" i="1" dirty="0"/>
              <a:t>International Journal of Molecular Sciences</a:t>
            </a:r>
            <a:r>
              <a:rPr lang="en-US" sz="2000" dirty="0"/>
              <a:t>, </a:t>
            </a:r>
            <a:r>
              <a:rPr lang="en-US" sz="2000" i="1" dirty="0"/>
              <a:t>18</a:t>
            </a:r>
            <a:r>
              <a:rPr lang="en-US" sz="2000" dirty="0"/>
              <a:t>(7), 1583. http://doi.org/10.3390/ijms18071583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36" y="2171700"/>
            <a:ext cx="8915400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1828800"/>
            <a:ext cx="924636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436" y="3276600"/>
            <a:ext cx="6466764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599" y="2933700"/>
            <a:ext cx="7359555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4031" y="5337696"/>
            <a:ext cx="3157747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378" y="5680596"/>
            <a:ext cx="8915400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6378" y="6023496"/>
            <a:ext cx="2053422" cy="3429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43" y="356979"/>
            <a:ext cx="6330924" cy="61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Body is Intelligent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isn’t your body's </a:t>
            </a:r>
            <a:r>
              <a:rPr lang="en-US" b="1" i="1" dirty="0" smtClean="0"/>
              <a:t>fault</a:t>
            </a:r>
            <a:r>
              <a:rPr lang="en-US" dirty="0" smtClean="0"/>
              <a:t>, it’s just trying to </a:t>
            </a:r>
            <a:r>
              <a:rPr lang="en-US" b="1" i="1" dirty="0" smtClean="0"/>
              <a:t>cope</a:t>
            </a:r>
            <a:r>
              <a:rPr lang="en-US" dirty="0" smtClean="0"/>
              <a:t> with something</a:t>
            </a:r>
          </a:p>
          <a:p>
            <a:r>
              <a:rPr lang="en-US" sz="3600" dirty="0" smtClean="0"/>
              <a:t>An inflamed body just needs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 right tools</a:t>
            </a:r>
          </a:p>
          <a:p>
            <a:pPr lvl="1"/>
            <a:r>
              <a:rPr lang="en-US" sz="3200" dirty="0" smtClean="0"/>
              <a:t>Help</a:t>
            </a:r>
            <a:endParaRPr lang="en-US" sz="3200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4800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Inflammation Works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5" y="3657600"/>
            <a:ext cx="9390395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041">
            <a:off x="6836978" y="2078868"/>
            <a:ext cx="1975104" cy="224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9688">
            <a:off x="3807330" y="1546140"/>
            <a:ext cx="1975104" cy="2244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467" flipH="1">
            <a:off x="638560" y="2356700"/>
            <a:ext cx="1975104" cy="22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Be Effective?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5" y="3657600"/>
            <a:ext cx="9390395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041">
            <a:off x="6836978" y="2078868"/>
            <a:ext cx="1975104" cy="224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9688">
            <a:off x="3807330" y="1546140"/>
            <a:ext cx="1975104" cy="2244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467" flipH="1">
            <a:off x="638560" y="2356700"/>
            <a:ext cx="1975104" cy="2244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737">
            <a:off x="5334427" y="4208109"/>
            <a:ext cx="3933104" cy="2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Be Effective?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5" y="3657600"/>
            <a:ext cx="9390395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041">
            <a:off x="6836978" y="2078868"/>
            <a:ext cx="1975104" cy="224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9688">
            <a:off x="3807330" y="1546140"/>
            <a:ext cx="1975104" cy="22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0" y="4267200"/>
            <a:ext cx="3921897" cy="187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1752600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Doctor of Chiropractic (DC)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Nutritional Therapy Practitioner (NTP)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training in functional medicine and herbal medicine</a:t>
            </a:r>
          </a:p>
          <a:p>
            <a:endParaRPr lang="en-US" sz="2000" dirty="0" smtClean="0"/>
          </a:p>
          <a:p>
            <a:r>
              <a:rPr lang="en-US" sz="2000" dirty="0" smtClean="0"/>
              <a:t>Owner, physician: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/>
          <a:stretch/>
        </p:blipFill>
        <p:spPr>
          <a:xfrm>
            <a:off x="533400" y="1447799"/>
            <a:ext cx="3411033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We’re </a:t>
            </a:r>
            <a:r>
              <a:rPr lang="en-US" dirty="0" err="1" smtClean="0"/>
              <a:t>Talkin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5" y="3657600"/>
            <a:ext cx="9390395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779">
            <a:off x="5046836" y="1598353"/>
            <a:ext cx="3933104" cy="2649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8821" flipH="1">
            <a:off x="-239007" y="1703217"/>
            <a:ext cx="3933104" cy="2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to Know Your Gut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Anatomy and Function</a:t>
            </a:r>
          </a:p>
          <a:p>
            <a:r>
              <a:rPr lang="en-US" sz="2800" dirty="0" smtClean="0"/>
              <a:t>Inside = Outside</a:t>
            </a:r>
          </a:p>
          <a:p>
            <a:r>
              <a:rPr lang="en-US" sz="2800" dirty="0" smtClean="0"/>
              <a:t>Immune System</a:t>
            </a:r>
          </a:p>
          <a:p>
            <a:r>
              <a:rPr lang="en-US" sz="2800" dirty="0" smtClean="0"/>
              <a:t>Microbes</a:t>
            </a:r>
          </a:p>
          <a:p>
            <a:r>
              <a:rPr lang="en-US" sz="2800" dirty="0" smtClean="0"/>
              <a:t>Gut-Brain Relationship</a:t>
            </a:r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/>
          <a:stretch/>
        </p:blipFill>
        <p:spPr>
          <a:xfrm>
            <a:off x="4495800" y="1451211"/>
            <a:ext cx="4563631" cy="40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“But My Gut Feels Fine”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0410"/>
            <a:ext cx="6543902" cy="5777590"/>
          </a:xfrm>
        </p:spPr>
      </p:pic>
      <p:sp>
        <p:nvSpPr>
          <p:cNvPr id="6" name="Rectangle 5"/>
          <p:cNvSpPr/>
          <p:nvPr/>
        </p:nvSpPr>
        <p:spPr>
          <a:xfrm>
            <a:off x="6629400" y="2743200"/>
            <a:ext cx="990600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2971800"/>
            <a:ext cx="5867400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4093535"/>
            <a:ext cx="1143000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4322135"/>
            <a:ext cx="5867400" cy="935666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0" y="254749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1.3% </a:t>
            </a:r>
            <a:r>
              <a:rPr lang="en-US" dirty="0" smtClean="0"/>
              <a:t>of</a:t>
            </a:r>
          </a:p>
          <a:p>
            <a:pPr algn="ctr"/>
            <a:r>
              <a:rPr lang="en-US" dirty="0" smtClean="0"/>
              <a:t>Completely asymptomatic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3" y="0"/>
            <a:ext cx="7863417" cy="5897563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890749" y="1219200"/>
            <a:ext cx="1143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53200" y="1981200"/>
            <a:ext cx="1905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4114800"/>
            <a:ext cx="1905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64968" y="5181600"/>
            <a:ext cx="378823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66279" y="1983475"/>
            <a:ext cx="228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Damaged</a:t>
            </a:r>
          </a:p>
          <a:p>
            <a:r>
              <a:rPr lang="en-US" sz="4000" dirty="0" smtClean="0"/>
              <a:t>Intestines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6279" y="3919091"/>
            <a:ext cx="228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</a:t>
            </a:r>
          </a:p>
          <a:p>
            <a:r>
              <a:rPr lang="en-US" sz="2400" dirty="0" smtClean="0"/>
              <a:t>Small Intestine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4067" y="5181600"/>
            <a:ext cx="377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Antibody test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774067" y="1219200"/>
            <a:ext cx="6078213" cy="2699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74067" y="1219200"/>
            <a:ext cx="6078213" cy="3733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Autoimmunity 101</a:t>
            </a:r>
            <a:endParaRPr lang="en-US" dirty="0"/>
          </a:p>
        </p:txBody>
      </p:sp>
      <p:pic>
        <p:nvPicPr>
          <p:cNvPr id="1026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9" y="2590800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524000"/>
            <a:ext cx="8163639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8163639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524000"/>
            <a:ext cx="8163639" cy="840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9019" y="1524000"/>
            <a:ext cx="408182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98109" y="1524000"/>
            <a:ext cx="408182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8584" y="1523999"/>
            <a:ext cx="204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Antibody</a:t>
            </a:r>
          </a:p>
          <a:p>
            <a:pPr algn="ctr"/>
            <a:r>
              <a:rPr lang="en-US" sz="2400" dirty="0" smtClean="0"/>
              <a:t>Production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29494" y="1524000"/>
            <a:ext cx="204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Signs/</a:t>
            </a:r>
          </a:p>
          <a:p>
            <a:pPr algn="ctr"/>
            <a:r>
              <a:rPr lang="en-US" sz="2400" dirty="0" smtClean="0"/>
              <a:t>Symptoms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0404" y="1533524"/>
            <a:ext cx="204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Diagnosis</a:t>
            </a:r>
          </a:p>
          <a:p>
            <a:pPr algn="ctr"/>
            <a:r>
              <a:rPr lang="en-US" sz="2400" dirty="0" smtClean="0"/>
              <a:t>(+ Treatment)</a:t>
            </a:r>
            <a:endParaRPr lang="en-US" sz="2400" dirty="0"/>
          </a:p>
        </p:txBody>
      </p:sp>
      <p:pic>
        <p:nvPicPr>
          <p:cNvPr id="16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9" y="3758148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9" y="4953000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49" y="3748623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49" y="4947702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Nikki\AppData\Local\Microsoft\Windows\INetCache\IE\RHP0Y741\Check_mark_23x20_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914400" cy="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8149" y="2608153"/>
            <a:ext cx="204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802379"/>
            <a:ext cx="204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5029200"/>
            <a:ext cx="204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74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3" y="0"/>
            <a:ext cx="7863417" cy="5897563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553200" y="1981200"/>
            <a:ext cx="1905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53200" y="4114800"/>
            <a:ext cx="19050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64968" y="5181600"/>
            <a:ext cx="3788231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66279" y="1983475"/>
            <a:ext cx="228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Damaged</a:t>
            </a:r>
          </a:p>
          <a:p>
            <a:r>
              <a:rPr lang="en-US" sz="4000" dirty="0" smtClean="0"/>
              <a:t>Intestines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6279" y="3919091"/>
            <a:ext cx="228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</a:t>
            </a:r>
          </a:p>
          <a:p>
            <a:r>
              <a:rPr lang="en-US" sz="2400" dirty="0" smtClean="0"/>
              <a:t>Small Intestine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4067" y="5181600"/>
            <a:ext cx="377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Antibody test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0" y="2569145"/>
            <a:ext cx="2895600" cy="13170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67000" y="3886200"/>
            <a:ext cx="3657599" cy="10667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1371600"/>
            <a:ext cx="1600200" cy="11975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4114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95297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161642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34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Celiac Disease is Underdiagnosed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6" y="1676400"/>
            <a:ext cx="9014984" cy="4437062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and Function of the Gut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625086"/>
            <a:ext cx="5714286" cy="447619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600200"/>
            <a:ext cx="5714286" cy="447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591101"/>
            <a:ext cx="5714286" cy="4476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591100"/>
            <a:ext cx="5714286" cy="4476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591099"/>
            <a:ext cx="5714286" cy="4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of You = Outside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02726"/>
            <a:ext cx="3016092" cy="4258904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91996"/>
            <a:ext cx="3017650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70% of Your Immune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6187"/>
            <a:ext cx="7482417" cy="56118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10" y="3643952"/>
            <a:ext cx="1062990" cy="1898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55" y="3453452"/>
            <a:ext cx="1276350" cy="2279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21683"/>
            <a:ext cx="9144000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1912"/>
            <a:ext cx="7010400" cy="6869912"/>
          </a:xfrm>
        </p:spPr>
      </p:pic>
    </p:spTree>
    <p:extLst>
      <p:ext uri="{BB962C8B-B14F-4D97-AF65-F5344CB8AC3E}">
        <p14:creationId xmlns:p14="http://schemas.microsoft.com/office/powerpoint/2010/main" val="17095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Brain Axis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7742"/>
            <a:ext cx="9016966" cy="4431058"/>
          </a:xfrm>
        </p:spPr>
      </p:pic>
      <p:sp>
        <p:nvSpPr>
          <p:cNvPr id="9" name="TextBox 8"/>
          <p:cNvSpPr txBox="1"/>
          <p:nvPr/>
        </p:nvSpPr>
        <p:spPr>
          <a:xfrm>
            <a:off x="5546624" y="5791200"/>
            <a:ext cx="3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Wang, H.-X., &amp; Wang, Y.-P. (2016). Gut Microbiota-brain Axis. </a:t>
            </a:r>
            <a:r>
              <a:rPr lang="en-US" sz="1200" i="1" dirty="0"/>
              <a:t>Chinese Medical Journal</a:t>
            </a:r>
            <a:r>
              <a:rPr lang="en-US" sz="1200" dirty="0"/>
              <a:t>, </a:t>
            </a:r>
            <a:r>
              <a:rPr lang="en-US" sz="1200" i="1" dirty="0"/>
              <a:t>129</a:t>
            </a:r>
            <a:r>
              <a:rPr lang="en-US" sz="1200" dirty="0"/>
              <a:t>(19), 2373–2380. http://doi.org/10.4103/0366-6999.190667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9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Microbes Outnumber You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r="16666"/>
          <a:stretch/>
        </p:blipFill>
        <p:spPr>
          <a:xfrm>
            <a:off x="762000" y="1524000"/>
            <a:ext cx="7620000" cy="4139514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7"/>
          <a:stretch/>
        </p:blipFill>
        <p:spPr>
          <a:xfrm>
            <a:off x="6722339" y="304800"/>
            <a:ext cx="2459191" cy="3450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6783402" cy="1143000"/>
          </a:xfrm>
        </p:spPr>
        <p:txBody>
          <a:bodyPr/>
          <a:lstStyle/>
          <a:p>
            <a:r>
              <a:rPr lang="en-US" dirty="0" smtClean="0"/>
              <a:t>Microbes: Friend or Foe?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3115"/>
          <a:stretch/>
        </p:blipFill>
        <p:spPr>
          <a:xfrm rot="284508">
            <a:off x="6627799" y="3733801"/>
            <a:ext cx="2516199" cy="31241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27799" y="2895600"/>
            <a:ext cx="765203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19800" y="2209799"/>
            <a:ext cx="839802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3200" y="1191904"/>
            <a:ext cx="839802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25832">
            <a:off x="8846509" y="4575355"/>
            <a:ext cx="419901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91600" y="3724276"/>
            <a:ext cx="277224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25832">
            <a:off x="8717543" y="6274388"/>
            <a:ext cx="419901" cy="8382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some of our vitamins</a:t>
            </a:r>
          </a:p>
          <a:p>
            <a:pPr lvl="1"/>
            <a:r>
              <a:rPr lang="en-US" dirty="0" smtClean="0"/>
              <a:t>Vitamin K2</a:t>
            </a:r>
          </a:p>
          <a:p>
            <a:pPr lvl="1"/>
            <a:r>
              <a:rPr lang="en-US" dirty="0" smtClean="0"/>
              <a:t>Vitamin B7 (Biotin)</a:t>
            </a:r>
          </a:p>
          <a:p>
            <a:r>
              <a:rPr lang="en-US" dirty="0" smtClean="0"/>
              <a:t>Make anti-inflammatory molecules</a:t>
            </a:r>
          </a:p>
          <a:p>
            <a:pPr lvl="1"/>
            <a:r>
              <a:rPr lang="en-US" dirty="0" smtClean="0"/>
              <a:t>Short Chain Fatty Acids (SCFA)</a:t>
            </a:r>
          </a:p>
          <a:p>
            <a:r>
              <a:rPr lang="en-US" dirty="0" smtClean="0"/>
              <a:t>“Teach” our immune cells</a:t>
            </a:r>
          </a:p>
          <a:p>
            <a:r>
              <a:rPr lang="en-US" dirty="0" smtClean="0"/>
              <a:t>Crowd out “bad”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Huang, R., Wang, K., &amp; Hu, J. (2016). Effect of Probiotics on Depression: A Systematic Review and Meta-Analysis of Randomized Controlled Trials. </a:t>
            </a:r>
            <a:r>
              <a:rPr lang="en-US" sz="2000" i="1" dirty="0"/>
              <a:t>Nutrients</a:t>
            </a:r>
            <a:r>
              <a:rPr lang="en-US" sz="2000" dirty="0"/>
              <a:t>, </a:t>
            </a:r>
            <a:r>
              <a:rPr lang="en-US" sz="2000" i="1" dirty="0"/>
              <a:t>8</a:t>
            </a:r>
            <a:r>
              <a:rPr lang="en-US" sz="2000" dirty="0"/>
              <a:t>(8), 483. http://doi.org/10.3390/nu8080483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We found that probiotics were associated with a significant reduction in </a:t>
            </a:r>
            <a:r>
              <a:rPr lang="en-US" dirty="0" smtClean="0"/>
              <a:t>depression”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“Probiotics </a:t>
            </a:r>
            <a:r>
              <a:rPr lang="en-US" dirty="0"/>
              <a:t>had an effect on the population aged under 60 </a:t>
            </a:r>
            <a:r>
              <a:rPr lang="en-US" dirty="0" smtClean="0"/>
              <a:t>,while </a:t>
            </a:r>
            <a:r>
              <a:rPr lang="en-US" dirty="0"/>
              <a:t>it had no effect on people aged over </a:t>
            </a:r>
            <a:r>
              <a:rPr lang="en-US" dirty="0" smtClean="0"/>
              <a:t>65”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255">
            <a:off x="478464" y="4854269"/>
            <a:ext cx="2514877" cy="1571798"/>
          </a:xfrm>
          <a:prstGeom prst="rect">
            <a:avLst/>
          </a:prstGeom>
        </p:spPr>
      </p:pic>
      <p:pic>
        <p:nvPicPr>
          <p:cNvPr id="5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5">
            <a:off x="5796518" y="4564658"/>
            <a:ext cx="292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= Balance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799" y="1573781"/>
            <a:ext cx="0" cy="41597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2622643"/>
            <a:ext cx="1905000" cy="30923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5279408"/>
            <a:ext cx="1905000" cy="435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29559" y="5732976"/>
            <a:ext cx="6785742" cy="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“Good”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“Bad”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-10510" y="5279408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-5255" y="1828800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143000" y="5668741"/>
            <a:ext cx="275896" cy="13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ent Arrow 24"/>
          <p:cNvSpPr/>
          <p:nvPr/>
        </p:nvSpPr>
        <p:spPr>
          <a:xfrm rot="5400000">
            <a:off x="4130721" y="2848461"/>
            <a:ext cx="2406558" cy="1981200"/>
          </a:xfrm>
          <a:prstGeom prst="bentArrow">
            <a:avLst>
              <a:gd name="adj1" fmla="val 22019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 = Imbalance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799" y="1573781"/>
            <a:ext cx="0" cy="41597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5279407"/>
            <a:ext cx="1905000" cy="435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5279408"/>
            <a:ext cx="1905000" cy="435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29559" y="5732976"/>
            <a:ext cx="6785742" cy="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“Good”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“Bad”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-10510" y="5279408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-5255" y="1828800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143000" y="5668741"/>
            <a:ext cx="275896" cy="13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 = Imbalance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799" y="1573781"/>
            <a:ext cx="0" cy="41597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2622643"/>
            <a:ext cx="1905000" cy="30923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2514600"/>
            <a:ext cx="1905000" cy="320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29559" y="5732976"/>
            <a:ext cx="6785742" cy="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“Good”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“Bad”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-10510" y="5279408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-5255" y="1828800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143000" y="5668741"/>
            <a:ext cx="275896" cy="13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 = Imbalance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799" y="1573781"/>
            <a:ext cx="0" cy="41597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57400" y="5279407"/>
            <a:ext cx="1905000" cy="435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2514600"/>
            <a:ext cx="1905000" cy="32003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29559" y="5732976"/>
            <a:ext cx="6785742" cy="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“Good”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586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“Bad”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-10510" y="5279408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-5255" y="1828800"/>
            <a:ext cx="133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143000" y="5668741"/>
            <a:ext cx="275896" cy="133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: What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Gut becomes </a:t>
            </a:r>
            <a:r>
              <a:rPr lang="en-US" dirty="0" smtClean="0">
                <a:solidFill>
                  <a:srgbClr val="FF0000"/>
                </a:solidFill>
              </a:rPr>
              <a:t>inflamed</a:t>
            </a:r>
            <a:r>
              <a:rPr lang="en-US" dirty="0" smtClean="0"/>
              <a:t> and permeable</a:t>
            </a:r>
          </a:p>
          <a:p>
            <a:pPr lvl="2"/>
            <a:r>
              <a:rPr lang="en-US" dirty="0" smtClean="0"/>
              <a:t>AKA “leaky gut syndrome”</a:t>
            </a:r>
          </a:p>
          <a:p>
            <a:pPr lvl="1"/>
            <a:r>
              <a:rPr lang="en-US" dirty="0" smtClean="0"/>
              <a:t>Poor absorption of nutrients</a:t>
            </a:r>
          </a:p>
          <a:p>
            <a:pPr lvl="1"/>
            <a:r>
              <a:rPr lang="en-US" dirty="0" smtClean="0"/>
              <a:t>Risk of food sensitivities</a:t>
            </a:r>
          </a:p>
          <a:p>
            <a:pPr lvl="1"/>
            <a:r>
              <a:rPr lang="en-US" dirty="0" smtClean="0"/>
              <a:t>Risk of autoimmunity</a:t>
            </a:r>
          </a:p>
          <a:p>
            <a:pPr lvl="1"/>
            <a:r>
              <a:rPr lang="en-US" dirty="0" smtClean="0"/>
              <a:t>Bacterial </a:t>
            </a:r>
            <a:r>
              <a:rPr lang="en-US" b="1" dirty="0" smtClean="0"/>
              <a:t>toxins</a:t>
            </a:r>
            <a:r>
              <a:rPr lang="en-US" dirty="0" smtClean="0"/>
              <a:t> get through</a:t>
            </a:r>
          </a:p>
          <a:p>
            <a:pPr lvl="2"/>
            <a:r>
              <a:rPr lang="en-US" dirty="0" smtClean="0"/>
              <a:t>Ex. LPS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257175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5314950"/>
            <a:ext cx="25717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Lukiw</a:t>
            </a:r>
            <a:r>
              <a:rPr lang="en-US" sz="2000" dirty="0"/>
              <a:t>, W. J. (2016). The microbiome, microbial-generated </a:t>
            </a:r>
            <a:r>
              <a:rPr lang="en-US" sz="2000" dirty="0" err="1"/>
              <a:t>proinflammatory</a:t>
            </a:r>
            <a:r>
              <a:rPr lang="en-US" sz="2000" dirty="0"/>
              <a:t> neurotoxins, and Alzheimer’s disease. </a:t>
            </a:r>
            <a:r>
              <a:rPr lang="en-US" sz="2000" i="1" dirty="0"/>
              <a:t>Journal of Sport and Health Science</a:t>
            </a:r>
            <a:r>
              <a:rPr lang="en-US" sz="2000" dirty="0"/>
              <a:t>, </a:t>
            </a:r>
            <a:r>
              <a:rPr lang="en-US" sz="2000" i="1" dirty="0"/>
              <a:t>5</a:t>
            </a:r>
            <a:r>
              <a:rPr lang="en-US" sz="2000" dirty="0"/>
              <a:t>(4), 393–396. http://doi.org/10.1016/j.jshs.2016.08.008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0"/>
          <a:stretch/>
        </p:blipFill>
        <p:spPr>
          <a:xfrm>
            <a:off x="5255" y="2209800"/>
            <a:ext cx="9080772" cy="3076102"/>
          </a:xfrm>
        </p:spPr>
      </p:pic>
      <p:sp>
        <p:nvSpPr>
          <p:cNvPr id="6" name="Rectangle 5"/>
          <p:cNvSpPr/>
          <p:nvPr/>
        </p:nvSpPr>
        <p:spPr>
          <a:xfrm>
            <a:off x="233854" y="3958469"/>
            <a:ext cx="8686800" cy="859467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854" y="4816066"/>
            <a:ext cx="3657600" cy="467833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 rot="19411041">
            <a:off x="5518849" y="4680739"/>
            <a:ext cx="681191" cy="1206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568622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Inflammation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Inflammation</a:t>
            </a:r>
            <a:r>
              <a:rPr lang="en-US" dirty="0" smtClean="0"/>
              <a:t> and Alzheimer’s Disease</a:t>
            </a:r>
          </a:p>
          <a:p>
            <a:r>
              <a:rPr lang="en-US" dirty="0" smtClean="0"/>
              <a:t>Overview of normal gut function</a:t>
            </a:r>
          </a:p>
          <a:p>
            <a:pPr lvl="1"/>
            <a:r>
              <a:rPr lang="en-US" dirty="0" smtClean="0"/>
              <a:t>Digestion</a:t>
            </a:r>
          </a:p>
          <a:p>
            <a:pPr lvl="1"/>
            <a:r>
              <a:rPr lang="en-US" dirty="0" smtClean="0"/>
              <a:t>Microbes</a:t>
            </a:r>
          </a:p>
          <a:p>
            <a:r>
              <a:rPr lang="en-US" dirty="0" smtClean="0"/>
              <a:t>When things go wrong</a:t>
            </a:r>
          </a:p>
          <a:p>
            <a:pPr lvl="1"/>
            <a:r>
              <a:rPr lang="en-US" dirty="0" smtClean="0"/>
              <a:t>Microbe imbalance (</a:t>
            </a:r>
            <a:r>
              <a:rPr lang="en-US" dirty="0" err="1" smtClean="0"/>
              <a:t>Dysbiosis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Irritable Bowel Syndrome (IBS)</a:t>
            </a:r>
          </a:p>
          <a:p>
            <a:pPr lvl="1"/>
            <a:r>
              <a:rPr lang="en-US" dirty="0" smtClean="0"/>
              <a:t>Leaky Gut Syndrome</a:t>
            </a:r>
          </a:p>
          <a:p>
            <a:r>
              <a:rPr lang="en-US" dirty="0" smtClean="0"/>
              <a:t>The role of diet and gut health in brain health</a:t>
            </a:r>
          </a:p>
          <a:p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-305" r="663"/>
          <a:stretch/>
        </p:blipFill>
        <p:spPr>
          <a:xfrm>
            <a:off x="76201" y="563527"/>
            <a:ext cx="9038524" cy="5380073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4713347"/>
            <a:ext cx="7794169" cy="909084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4267200"/>
            <a:ext cx="6117769" cy="446147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1" y="5622431"/>
            <a:ext cx="609600" cy="337538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19100"/>
            <a:ext cx="2895600" cy="6477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Lukiw</a:t>
            </a:r>
            <a:r>
              <a:rPr lang="en-US" sz="2000" dirty="0"/>
              <a:t>, W. J. (2016). The microbiome, microbial-generated </a:t>
            </a:r>
            <a:r>
              <a:rPr lang="en-US" sz="2000" dirty="0" err="1"/>
              <a:t>proinflammatory</a:t>
            </a:r>
            <a:r>
              <a:rPr lang="en-US" sz="2000" dirty="0"/>
              <a:t> neurotoxins, and Alzheimer’s disease. </a:t>
            </a:r>
            <a:r>
              <a:rPr lang="en-US" sz="2000" i="1" dirty="0"/>
              <a:t>Journal of Sport and Health Science</a:t>
            </a:r>
            <a:r>
              <a:rPr lang="en-US" sz="2000" dirty="0"/>
              <a:t>, </a:t>
            </a:r>
            <a:r>
              <a:rPr lang="en-US" sz="2000" i="1" dirty="0"/>
              <a:t>5</a:t>
            </a:r>
            <a:r>
              <a:rPr lang="en-US" sz="2000" dirty="0"/>
              <a:t>(4), 393–396. http://doi.org/10.1016/j.jshs.2016.08.008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This contribution of noxious, </a:t>
            </a:r>
            <a:r>
              <a:rPr lang="en-US" dirty="0" err="1"/>
              <a:t>proinflammatory</a:t>
            </a:r>
            <a:r>
              <a:rPr lang="en-US" dirty="0"/>
              <a:t> molecules from the GI tract microbiome may be increasingly important during the course of </a:t>
            </a:r>
            <a:r>
              <a:rPr lang="en-US" b="1" dirty="0"/>
              <a:t>aging</a:t>
            </a:r>
            <a:r>
              <a:rPr lang="en-US" dirty="0"/>
              <a:t>, when both the </a:t>
            </a:r>
            <a:r>
              <a:rPr lang="en-US" b="1" dirty="0"/>
              <a:t>GI tract and blood–brain barriers become significantly more </a:t>
            </a:r>
            <a:r>
              <a:rPr lang="en-US" b="1" dirty="0" smtClean="0"/>
              <a:t>permeable</a:t>
            </a:r>
            <a:r>
              <a:rPr lang="en-US" dirty="0" smtClean="0"/>
              <a:t>.</a:t>
            </a:r>
            <a:r>
              <a:rPr lang="en-US" dirty="0"/>
              <a:t> Interestingly, high intake of dietary fiber is a strong inhibitor of </a:t>
            </a:r>
            <a:r>
              <a:rPr lang="en-US" i="1" dirty="0"/>
              <a:t>B. </a:t>
            </a:r>
            <a:r>
              <a:rPr lang="en-US" i="1" dirty="0" err="1"/>
              <a:t>fragilis</a:t>
            </a:r>
            <a:r>
              <a:rPr lang="en-US" dirty="0"/>
              <a:t> abundance and proliferation in the human GI tract and as such is a potent inhibitor of the neurotoxic </a:t>
            </a:r>
            <a:r>
              <a:rPr lang="en-US" i="1" dirty="0"/>
              <a:t>B. </a:t>
            </a:r>
            <a:r>
              <a:rPr lang="en-US" i="1" dirty="0" err="1"/>
              <a:t>fragilis</a:t>
            </a:r>
            <a:r>
              <a:rPr lang="en-US" dirty="0"/>
              <a:t>-derived amyloids, LPSs, and enterotoxins. Hence </a:t>
            </a:r>
            <a:r>
              <a:rPr lang="en-US" b="1" u="sng" dirty="0">
                <a:solidFill>
                  <a:srgbClr val="00B050"/>
                </a:solidFill>
              </a:rPr>
              <a:t>dietary fiber</a:t>
            </a:r>
            <a:r>
              <a:rPr lang="en-US" dirty="0"/>
              <a:t>-mediated suppression of </a:t>
            </a:r>
            <a:r>
              <a:rPr lang="en-US" i="1" dirty="0"/>
              <a:t>B. </a:t>
            </a:r>
            <a:r>
              <a:rPr lang="en-US" i="1" dirty="0" err="1"/>
              <a:t>fragilis</a:t>
            </a:r>
            <a:r>
              <a:rPr lang="en-US" dirty="0"/>
              <a:t> abundance may be beneficial for both human GI tract and CNS health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Lukiw</a:t>
            </a:r>
            <a:r>
              <a:rPr lang="en-US" sz="2000" dirty="0"/>
              <a:t>, W. J. (2016). The microbiome, microbial-generated </a:t>
            </a:r>
            <a:r>
              <a:rPr lang="en-US" sz="2000" dirty="0" err="1"/>
              <a:t>proinflammatory</a:t>
            </a:r>
            <a:r>
              <a:rPr lang="en-US" sz="2000" dirty="0"/>
              <a:t> neurotoxins, and Alzheimer’s disease. </a:t>
            </a:r>
            <a:r>
              <a:rPr lang="en-US" sz="2000" i="1" dirty="0"/>
              <a:t>Journal of Sport and Health Science</a:t>
            </a:r>
            <a:r>
              <a:rPr lang="en-US" sz="2000" dirty="0"/>
              <a:t>, </a:t>
            </a:r>
            <a:r>
              <a:rPr lang="en-US" sz="2000" i="1" dirty="0"/>
              <a:t>5</a:t>
            </a:r>
            <a:r>
              <a:rPr lang="en-US" sz="2000" dirty="0"/>
              <a:t>(4), 393–396. http://doi.org/10.1016/j.jshs.2016.08.008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324600" cy="4917377"/>
          </a:xfrm>
        </p:spPr>
      </p:pic>
    </p:spTree>
    <p:extLst>
      <p:ext uri="{BB962C8B-B14F-4D97-AF65-F5344CB8AC3E}">
        <p14:creationId xmlns:p14="http://schemas.microsoft.com/office/powerpoint/2010/main" val="4841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870926"/>
            <a:ext cx="7898263" cy="3968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is Found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</a:p>
          <a:p>
            <a:r>
              <a:rPr lang="en-US" dirty="0" smtClean="0"/>
              <a:t>Fruits</a:t>
            </a:r>
          </a:p>
          <a:p>
            <a:r>
              <a:rPr lang="en-US" dirty="0" smtClean="0"/>
              <a:t>Whole Grains</a:t>
            </a:r>
          </a:p>
          <a:p>
            <a:r>
              <a:rPr lang="en-US" dirty="0" smtClean="0"/>
              <a:t>Legumes</a:t>
            </a:r>
          </a:p>
        </p:txBody>
      </p:sp>
    </p:spTree>
    <p:extLst>
      <p:ext uri="{BB962C8B-B14F-4D97-AF65-F5344CB8AC3E}">
        <p14:creationId xmlns:p14="http://schemas.microsoft.com/office/powerpoint/2010/main" val="2698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870926"/>
            <a:ext cx="7898263" cy="3968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is Found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Vegetables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Fruits</a:t>
            </a:r>
          </a:p>
          <a:p>
            <a:r>
              <a:rPr lang="en-US" dirty="0" smtClean="0"/>
              <a:t>Whole Grains</a:t>
            </a:r>
          </a:p>
          <a:p>
            <a:r>
              <a:rPr lang="en-US" dirty="0" smtClean="0"/>
              <a:t>Legumes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524000"/>
            <a:ext cx="3200400" cy="14478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err="1"/>
              <a:t>Bonfili</a:t>
            </a:r>
            <a:r>
              <a:rPr lang="en-US" sz="2000" dirty="0"/>
              <a:t>, L., </a:t>
            </a:r>
            <a:r>
              <a:rPr lang="en-US" sz="2000" dirty="0" err="1"/>
              <a:t>Cecarini</a:t>
            </a:r>
            <a:r>
              <a:rPr lang="en-US" sz="2000" dirty="0"/>
              <a:t>, V., Berardi, S., </a:t>
            </a:r>
            <a:r>
              <a:rPr lang="en-US" sz="2000" dirty="0" err="1"/>
              <a:t>Scarpona</a:t>
            </a:r>
            <a:r>
              <a:rPr lang="en-US" sz="2000" dirty="0"/>
              <a:t>, S., </a:t>
            </a:r>
            <a:r>
              <a:rPr lang="en-US" sz="2000" dirty="0" err="1"/>
              <a:t>Suchodolski</a:t>
            </a:r>
            <a:r>
              <a:rPr lang="en-US" sz="2000" dirty="0"/>
              <a:t>, J. S., </a:t>
            </a:r>
            <a:r>
              <a:rPr lang="en-US" sz="2000" dirty="0" err="1"/>
              <a:t>Nasuti</a:t>
            </a:r>
            <a:r>
              <a:rPr lang="en-US" sz="2000" dirty="0"/>
              <a:t>, C., … </a:t>
            </a:r>
            <a:r>
              <a:rPr lang="en-US" sz="2000" dirty="0" err="1"/>
              <a:t>Eleuteri</a:t>
            </a:r>
            <a:r>
              <a:rPr lang="en-US" sz="2000" dirty="0"/>
              <a:t>, A. M. (2017). Microbiota modulation counteracts Alzheimer’s disease progression influencing neuronal proteolysis and gut hormones plasma levels. </a:t>
            </a:r>
            <a:r>
              <a:rPr lang="en-US" sz="2000" i="1" dirty="0"/>
              <a:t>Scientific Reports</a:t>
            </a:r>
            <a:r>
              <a:rPr lang="en-US" sz="2000" dirty="0"/>
              <a:t>, </a:t>
            </a:r>
            <a:r>
              <a:rPr lang="en-US" sz="2000" i="1" dirty="0"/>
              <a:t>7</a:t>
            </a:r>
            <a:r>
              <a:rPr lang="en-US" sz="2000" dirty="0"/>
              <a:t>, 2426. http://doi.org/10.1038/s41598-017-02587-2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34446" cy="1605259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45" y="3505200"/>
            <a:ext cx="9035955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45" y="3733800"/>
            <a:ext cx="8654955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5969" y="4724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Mouse study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3289005"/>
            <a:ext cx="6858000" cy="216195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err="1"/>
              <a:t>Bonfili</a:t>
            </a:r>
            <a:r>
              <a:rPr lang="en-US" sz="2000" dirty="0"/>
              <a:t>, L., </a:t>
            </a:r>
            <a:r>
              <a:rPr lang="en-US" sz="2000" dirty="0" err="1"/>
              <a:t>Cecarini</a:t>
            </a:r>
            <a:r>
              <a:rPr lang="en-US" sz="2000" dirty="0"/>
              <a:t>, V., Berardi, S., </a:t>
            </a:r>
            <a:r>
              <a:rPr lang="en-US" sz="2000" dirty="0" err="1"/>
              <a:t>Scarpona</a:t>
            </a:r>
            <a:r>
              <a:rPr lang="en-US" sz="2000" dirty="0"/>
              <a:t>, S., </a:t>
            </a:r>
            <a:r>
              <a:rPr lang="en-US" sz="2000" dirty="0" err="1"/>
              <a:t>Suchodolski</a:t>
            </a:r>
            <a:r>
              <a:rPr lang="en-US" sz="2000" dirty="0"/>
              <a:t>, J. S., </a:t>
            </a:r>
            <a:r>
              <a:rPr lang="en-US" sz="2000" dirty="0" err="1"/>
              <a:t>Nasuti</a:t>
            </a:r>
            <a:r>
              <a:rPr lang="en-US" sz="2000" dirty="0"/>
              <a:t>, C., … </a:t>
            </a:r>
            <a:r>
              <a:rPr lang="en-US" sz="2000" dirty="0" err="1"/>
              <a:t>Eleuteri</a:t>
            </a:r>
            <a:r>
              <a:rPr lang="en-US" sz="2000" dirty="0"/>
              <a:t>, A. M. (2017). Microbiota modulation counteracts Alzheimer’s disease progression influencing neuronal proteolysis and gut hormones plasma levels. </a:t>
            </a:r>
            <a:r>
              <a:rPr lang="en-US" sz="2000" i="1" dirty="0"/>
              <a:t>Scientific Reports</a:t>
            </a:r>
            <a:r>
              <a:rPr lang="en-US" sz="2000" dirty="0"/>
              <a:t>, </a:t>
            </a:r>
            <a:r>
              <a:rPr lang="en-US" sz="2000" i="1" dirty="0"/>
              <a:t>7</a:t>
            </a:r>
            <a:r>
              <a:rPr lang="en-US" sz="2000" dirty="0"/>
              <a:t>, 2426. http://doi.org/10.1038/s41598-017-02587-2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34446" cy="1605259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45" y="3276600"/>
            <a:ext cx="9035955" cy="4572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845" y="3733800"/>
            <a:ext cx="8654955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2438400"/>
            <a:ext cx="7543800" cy="274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2473391"/>
            <a:ext cx="73709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Probiotics: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Positively altered the gut microbiota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Positively influenced inflammatory molecules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Positively influenced gut hormones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Reduced Beta Amyloid 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Improved cognitive function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163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105900" cy="53086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Chen, C.-H., Lin, C.-L., &amp; Kao, C.-H. (2016). Irritable Bowel Syndrome Is Associated with an Increased Risk of Dementia: A Nationwide Population-Based Study. </a:t>
            </a:r>
            <a:r>
              <a:rPr lang="en-US" sz="2000" i="1" dirty="0" err="1"/>
              <a:t>PLoS</a:t>
            </a:r>
            <a:r>
              <a:rPr lang="en-US" sz="2000" i="1" dirty="0"/>
              <a:t> ONE</a:t>
            </a:r>
            <a:r>
              <a:rPr lang="en-US" sz="2000" dirty="0"/>
              <a:t>, </a:t>
            </a:r>
            <a:r>
              <a:rPr lang="en-US" sz="2000" i="1" dirty="0"/>
              <a:t>11</a:t>
            </a:r>
            <a:r>
              <a:rPr lang="en-US" sz="2000" dirty="0"/>
              <a:t>(1), e0144589. http://doi.org/10.1371/journal.pone.0144589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886200"/>
            <a:ext cx="7924800" cy="9144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400" y="3189968"/>
            <a:ext cx="3505200" cy="620032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5887" y="318996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42.5% Increase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696200" y="2057400"/>
            <a:ext cx="887104" cy="292093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504" y="2349493"/>
            <a:ext cx="7924800" cy="622307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990600" y="483814"/>
            <a:ext cx="7893922" cy="6374186"/>
          </a:xfrm>
        </p:spPr>
      </p:pic>
    </p:spTree>
    <p:extLst>
      <p:ext uri="{BB962C8B-B14F-4D97-AF65-F5344CB8AC3E}">
        <p14:creationId xmlns:p14="http://schemas.microsoft.com/office/powerpoint/2010/main" val="3711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Irritable Bowel Syndrome?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79280"/>
          </a:xfrm>
        </p:spPr>
      </p:pic>
      <p:pic>
        <p:nvPicPr>
          <p:cNvPr id="5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I’m not going to sugar coat things</a:t>
            </a:r>
          </a:p>
          <a:p>
            <a:r>
              <a:rPr lang="en-US" dirty="0" smtClean="0"/>
              <a:t>There is no shortcut for eating </a:t>
            </a:r>
            <a:r>
              <a:rPr lang="en-US" b="1" u="sng" dirty="0" smtClean="0">
                <a:solidFill>
                  <a:srgbClr val="00B050"/>
                </a:solidFill>
              </a:rPr>
              <a:t>real 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34" y="3124200"/>
            <a:ext cx="4714875" cy="338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r>
              <a:rPr lang="en-US" sz="4700" dirty="0" smtClean="0"/>
              <a:t>Irritable Bowel Syndrome</a:t>
            </a:r>
            <a:endParaRPr lang="en-US" sz="4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443317" cy="3897647"/>
          </a:xfrm>
        </p:spPr>
      </p:pic>
      <p:sp>
        <p:nvSpPr>
          <p:cNvPr id="6" name="TextBox 5"/>
          <p:cNvSpPr txBox="1"/>
          <p:nvPr/>
        </p:nvSpPr>
        <p:spPr>
          <a:xfrm>
            <a:off x="4724400" y="16002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Abdominal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Abdominal </a:t>
            </a:r>
            <a:r>
              <a:rPr lang="en-US" sz="2800" b="1" dirty="0" smtClean="0"/>
              <a:t>b l o a t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n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Indigestion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Excessive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Diarrhea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Constipation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Alternating Diarrhea and Constipation</a:t>
            </a:r>
          </a:p>
        </p:txBody>
      </p:sp>
      <p:pic>
        <p:nvPicPr>
          <p:cNvPr id="7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Causes</a:t>
            </a:r>
            <a:r>
              <a:rPr lang="en-US" dirty="0" smtClean="0"/>
              <a:t> IBS?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9350"/>
            <a:ext cx="3352800" cy="5350213"/>
          </a:xfrm>
        </p:spPr>
      </p:pic>
      <p:sp>
        <p:nvSpPr>
          <p:cNvPr id="7" name="TextBox 6"/>
          <p:cNvSpPr txBox="1"/>
          <p:nvPr/>
        </p:nvSpPr>
        <p:spPr>
          <a:xfrm>
            <a:off x="3934691" y="1295400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Many things: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Inflammation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Motility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Autoimmunity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Food Sensitivities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Leaky Gut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Wonky gut </a:t>
            </a:r>
            <a:r>
              <a:rPr lang="en-US" sz="3200" dirty="0" smtClean="0"/>
              <a:t>bugs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SIBO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361744"/>
            <a:ext cx="483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 </a:t>
            </a:r>
            <a:r>
              <a:rPr lang="en-US" sz="2000" dirty="0" smtClean="0"/>
              <a:t>Available on my website</a:t>
            </a:r>
            <a:endParaRPr lang="en-US" sz="2000" dirty="0"/>
          </a:p>
        </p:txBody>
      </p:sp>
      <p:pic>
        <p:nvPicPr>
          <p:cNvPr id="10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62893" y="3809999"/>
            <a:ext cx="3429000" cy="155174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Small Intestinal Bacterial Overgrowth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47800"/>
            <a:ext cx="5029200" cy="4525963"/>
          </a:xfrm>
        </p:spPr>
        <p:txBody>
          <a:bodyPr/>
          <a:lstStyle/>
          <a:p>
            <a:r>
              <a:rPr lang="en-US" dirty="0" smtClean="0"/>
              <a:t>“Bugs in the wrong place”</a:t>
            </a:r>
          </a:p>
          <a:p>
            <a:r>
              <a:rPr lang="en-US" dirty="0" smtClean="0"/>
              <a:t>The most common cause of IBS (</a:t>
            </a:r>
            <a:r>
              <a:rPr lang="en-US" b="1" dirty="0" smtClean="0"/>
              <a:t>65-85%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Underdiagnosed</a:t>
            </a:r>
          </a:p>
          <a:p>
            <a:r>
              <a:rPr lang="en-US" u="sng" dirty="0" smtClean="0"/>
              <a:t>Hallmark Symptoms:</a:t>
            </a:r>
          </a:p>
          <a:p>
            <a:pPr lvl="1"/>
            <a:r>
              <a:rPr lang="en-US" dirty="0" smtClean="0"/>
              <a:t>Bloating after eating</a:t>
            </a:r>
          </a:p>
          <a:p>
            <a:pPr lvl="1"/>
            <a:r>
              <a:rPr lang="en-US" dirty="0" smtClean="0"/>
              <a:t>Improvement on low FODMAP diet or SCD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r="29579"/>
          <a:stretch/>
        </p:blipFill>
        <p:spPr>
          <a:xfrm>
            <a:off x="228600" y="1279236"/>
            <a:ext cx="3124200" cy="53312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800" y="3944855"/>
            <a:ext cx="1905000" cy="161774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219200"/>
            <a:ext cx="3352800" cy="2925762"/>
          </a:xfrm>
        </p:spPr>
        <p:txBody>
          <a:bodyPr/>
          <a:lstStyle/>
          <a:p>
            <a:r>
              <a:rPr lang="en-US" dirty="0" smtClean="0"/>
              <a:t>“Leaky</a:t>
            </a:r>
            <a:br>
              <a:rPr lang="en-US" dirty="0" smtClean="0"/>
            </a:br>
            <a:r>
              <a:rPr lang="en-US" dirty="0" smtClean="0"/>
              <a:t>Gut”</a:t>
            </a:r>
            <a:br>
              <a:rPr lang="en-US" dirty="0" smtClean="0"/>
            </a:br>
            <a:r>
              <a:rPr lang="en-US" dirty="0" smtClean="0"/>
              <a:t>Syndrome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/>
          <a:stretch/>
        </p:blipFill>
        <p:spPr>
          <a:xfrm>
            <a:off x="3827795" y="0"/>
            <a:ext cx="5316205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from:</a:t>
            </a:r>
          </a:p>
          <a:p>
            <a:r>
              <a:rPr lang="en-US" dirty="0" smtClean="0">
                <a:hlinkClick r:id="rId3"/>
              </a:rPr>
              <a:t>https://www.thepaleomom.com/what-is-leaky-gut-and-how-can-it-cause/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75070"/>
            <a:ext cx="3340987" cy="4208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Pump Inhibitors (PPIs)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Medication for acid reflux</a:t>
            </a:r>
          </a:p>
          <a:p>
            <a:pPr lvl="1"/>
            <a:r>
              <a:rPr lang="en-US" dirty="0" smtClean="0"/>
              <a:t>Prilosec</a:t>
            </a:r>
          </a:p>
          <a:p>
            <a:pPr lvl="1"/>
            <a:r>
              <a:rPr lang="en-US" dirty="0" smtClean="0"/>
              <a:t>Omeprazole</a:t>
            </a:r>
          </a:p>
          <a:p>
            <a:pPr lvl="1"/>
            <a:r>
              <a:rPr lang="en-US" dirty="0" err="1" smtClean="0"/>
              <a:t>Prevacid</a:t>
            </a:r>
            <a:endParaRPr lang="en-US" dirty="0" smtClean="0"/>
          </a:p>
          <a:p>
            <a:pPr lvl="1"/>
            <a:r>
              <a:rPr lang="en-US" dirty="0" err="1" smtClean="0"/>
              <a:t>Protonix</a:t>
            </a:r>
            <a:endParaRPr lang="en-US" dirty="0" smtClean="0"/>
          </a:p>
          <a:p>
            <a:pPr lvl="1"/>
            <a:r>
              <a:rPr lang="en-US" dirty="0" smtClean="0"/>
              <a:t>Nexium</a:t>
            </a:r>
          </a:p>
          <a:p>
            <a:pPr lvl="1"/>
            <a:r>
              <a:rPr lang="en-US" dirty="0" err="1" smtClean="0"/>
              <a:t>Zegerid</a:t>
            </a:r>
            <a:endParaRPr lang="en-US" dirty="0" smtClean="0"/>
          </a:p>
          <a:p>
            <a:pPr lvl="1"/>
            <a:r>
              <a:rPr lang="en-US" dirty="0" err="1" smtClean="0"/>
              <a:t>Dexilent</a:t>
            </a:r>
            <a:endParaRPr lang="en-US" dirty="0" smtClean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Tai, S.-Y., </a:t>
            </a:r>
            <a:r>
              <a:rPr lang="en-US" sz="2000" dirty="0" err="1"/>
              <a:t>Chien</a:t>
            </a:r>
            <a:r>
              <a:rPr lang="en-US" sz="2000" dirty="0"/>
              <a:t>, C.-Y., Wu, D.-C., Lin, K.-D., Ho, B.-L., Chang, Y.-H., &amp; Chang, Y.-P. (2017). Risk of dementia from proton pump inhibitor use in Asian population: A nationwide cohort study in Taiwan. </a:t>
            </a:r>
            <a:r>
              <a:rPr lang="en-US" sz="2000" i="1" dirty="0" err="1"/>
              <a:t>PLoS</a:t>
            </a:r>
            <a:r>
              <a:rPr lang="en-US" sz="2000" i="1" dirty="0"/>
              <a:t> ONE</a:t>
            </a:r>
            <a:r>
              <a:rPr lang="en-US" sz="2000" dirty="0"/>
              <a:t>, </a:t>
            </a:r>
            <a:r>
              <a:rPr lang="en-US" sz="2000" i="1" dirty="0"/>
              <a:t>12</a:t>
            </a:r>
            <a:r>
              <a:rPr lang="en-US" sz="2000" dirty="0"/>
              <a:t>(2), e0171006. http://doi.org/10.1371/journal.pone.0171006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486400" cy="36007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15,726 people</a:t>
            </a:r>
          </a:p>
          <a:p>
            <a:pPr lvl="1"/>
            <a:r>
              <a:rPr lang="en-US" dirty="0" smtClean="0"/>
              <a:t>PPI users had a 21% increased risk of dementia</a:t>
            </a:r>
          </a:p>
          <a:p>
            <a:r>
              <a:rPr lang="en-US" dirty="0" smtClean="0"/>
              <a:t>Cumulative PPI use was significantly associated with dementia</a:t>
            </a:r>
          </a:p>
          <a:p>
            <a:r>
              <a:rPr lang="en-US" dirty="0" smtClean="0"/>
              <a:t>Male PPI users were more at risk than women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24" y="1905000"/>
            <a:ext cx="3574339" cy="37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2186" r="4644"/>
          <a:stretch/>
        </p:blipFill>
        <p:spPr>
          <a:xfrm>
            <a:off x="4549932" y="1988288"/>
            <a:ext cx="4594068" cy="372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Wijarnpreecha</a:t>
            </a:r>
            <a:r>
              <a:rPr lang="en-US" sz="2000" dirty="0"/>
              <a:t>, K., </a:t>
            </a:r>
            <a:r>
              <a:rPr lang="en-US" sz="2000" dirty="0" err="1"/>
              <a:t>Thongprayoon</a:t>
            </a:r>
            <a:r>
              <a:rPr lang="en-US" sz="2000" dirty="0"/>
              <a:t>, C., </a:t>
            </a:r>
            <a:r>
              <a:rPr lang="en-US" sz="2000" dirty="0" err="1"/>
              <a:t>Panjawatanan</a:t>
            </a:r>
            <a:r>
              <a:rPr lang="en-US" sz="2000" dirty="0"/>
              <a:t>, P., &amp; </a:t>
            </a:r>
            <a:r>
              <a:rPr lang="en-US" sz="2000" dirty="0" err="1"/>
              <a:t>Ungprasert</a:t>
            </a:r>
            <a:r>
              <a:rPr lang="en-US" sz="2000" dirty="0"/>
              <a:t>, P. (2016). Proton pump inhibitors and risk of dementia. </a:t>
            </a:r>
            <a:r>
              <a:rPr lang="en-US" sz="2000" i="1" dirty="0"/>
              <a:t>Annals of Translational Medicine</a:t>
            </a:r>
            <a:r>
              <a:rPr lang="en-US" sz="2000" dirty="0"/>
              <a:t>, </a:t>
            </a:r>
            <a:r>
              <a:rPr lang="en-US" sz="2000" i="1" dirty="0"/>
              <a:t>4</a:t>
            </a:r>
            <a:r>
              <a:rPr lang="en-US" sz="2000" dirty="0"/>
              <a:t>(12), 240. http://doi.org/10.21037/atm.2016.06.14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817088" cy="4068763"/>
          </a:xfrm>
        </p:spPr>
        <p:txBody>
          <a:bodyPr/>
          <a:lstStyle/>
          <a:p>
            <a:r>
              <a:rPr lang="en-US" dirty="0" smtClean="0"/>
              <a:t>Meta-analysis</a:t>
            </a:r>
          </a:p>
          <a:p>
            <a:r>
              <a:rPr lang="en-US" b="1" dirty="0" smtClean="0"/>
              <a:t>106,942 people</a:t>
            </a:r>
          </a:p>
          <a:p>
            <a:pPr lvl="1"/>
            <a:r>
              <a:rPr lang="en-US" dirty="0" smtClean="0"/>
              <a:t>PPI users had a 40% increased risk of dementia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Increased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3962400"/>
          </a:xfrm>
        </p:spPr>
        <p:txBody>
          <a:bodyPr/>
          <a:lstStyle/>
          <a:p>
            <a:r>
              <a:rPr lang="en-US" dirty="0" smtClean="0"/>
              <a:t>Interference with absorption of nutrients</a:t>
            </a:r>
          </a:p>
          <a:p>
            <a:pPr lvl="1"/>
            <a:r>
              <a:rPr lang="en-US" dirty="0" smtClean="0"/>
              <a:t>B12</a:t>
            </a:r>
          </a:p>
          <a:p>
            <a:pPr lvl="1"/>
            <a:r>
              <a:rPr lang="en-US" dirty="0" smtClean="0"/>
              <a:t>Magnesium</a:t>
            </a:r>
          </a:p>
          <a:p>
            <a:r>
              <a:rPr lang="en-US" dirty="0" smtClean="0"/>
              <a:t>Increased risk of Small Intestinal Bacterial Overgrowth (SIBO)</a:t>
            </a:r>
          </a:p>
          <a:p>
            <a:r>
              <a:rPr lang="en-US" dirty="0" smtClean="0"/>
              <a:t>Atrophy of the gastric mucosa</a:t>
            </a:r>
          </a:p>
          <a:p>
            <a:r>
              <a:rPr lang="en-US" dirty="0" smtClean="0"/>
              <a:t>Change in microbiota composition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Minalyan</a:t>
            </a:r>
            <a:r>
              <a:rPr lang="en-US" sz="2000" dirty="0" smtClean="0"/>
              <a:t> A, </a:t>
            </a:r>
            <a:r>
              <a:rPr lang="en-US" sz="2000" dirty="0" err="1" smtClean="0"/>
              <a:t>Gabrielyan</a:t>
            </a:r>
            <a:r>
              <a:rPr lang="en-US" sz="2000" dirty="0" smtClean="0"/>
              <a:t> L, Scott D, Jacobs J, </a:t>
            </a:r>
            <a:r>
              <a:rPr lang="en-US" sz="2000" dirty="0" err="1" smtClean="0"/>
              <a:t>Pizegna</a:t>
            </a:r>
            <a:r>
              <a:rPr lang="en-US" sz="2000" dirty="0" smtClean="0"/>
              <a:t> JR </a:t>
            </a:r>
            <a:r>
              <a:rPr lang="en-US" sz="2000" dirty="0"/>
              <a:t>(2017). </a:t>
            </a:r>
            <a:r>
              <a:rPr lang="en-US" sz="2000" dirty="0" smtClean="0"/>
              <a:t>The Gastric and Intestinal Microbiome: Role of Proton Pump Inhibitors.</a:t>
            </a:r>
            <a:r>
              <a:rPr lang="en-US" sz="2000" dirty="0"/>
              <a:t> </a:t>
            </a:r>
            <a:r>
              <a:rPr lang="en-US" sz="2000" i="1" dirty="0" err="1" smtClean="0"/>
              <a:t>Curr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Gastroenterol</a:t>
            </a:r>
            <a:r>
              <a:rPr lang="en-US" sz="2000" i="1" dirty="0" smtClean="0"/>
              <a:t> Rep</a:t>
            </a:r>
            <a:r>
              <a:rPr lang="en-US" sz="2000" dirty="0" smtClean="0"/>
              <a:t>,</a:t>
            </a:r>
            <a:r>
              <a:rPr lang="en-US" sz="2000" dirty="0"/>
              <a:t> </a:t>
            </a:r>
            <a:r>
              <a:rPr lang="en-US" sz="2000" i="1" dirty="0" smtClean="0"/>
              <a:t>19</a:t>
            </a:r>
            <a:r>
              <a:rPr lang="en-US" sz="2000" dirty="0" smtClean="0"/>
              <a:t>(8), </a:t>
            </a:r>
            <a:r>
              <a:rPr lang="en-US" sz="2000" dirty="0" err="1"/>
              <a:t>doi</a:t>
            </a:r>
            <a:r>
              <a:rPr lang="en-US" sz="2000" dirty="0"/>
              <a:t>: 10.1007/s11894-017-0577-6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overuse of PPIs leads to </a:t>
            </a:r>
            <a:r>
              <a:rPr lang="en-US" b="1" dirty="0"/>
              <a:t>significant shift </a:t>
            </a:r>
            <a:r>
              <a:rPr lang="en-US" dirty="0"/>
              <a:t>of the </a:t>
            </a:r>
            <a:r>
              <a:rPr lang="en-US" b="1" u="sng" dirty="0"/>
              <a:t>gastrointestinal microbiome towards a less healthy state</a:t>
            </a:r>
            <a:r>
              <a:rPr lang="en-US" dirty="0"/>
              <a:t>. With the advent of PPIs, many studies have demonstrated the significant changes in the microbial composition of both gastric and intestinal microbiota. Although they are considered relatively safe over-the-counter medications, </a:t>
            </a:r>
            <a:r>
              <a:rPr lang="en-US" b="1" dirty="0"/>
              <a:t>PPIs in many cases are over- and even inappropriately used</a:t>
            </a:r>
            <a:r>
              <a:rPr lang="en-US" dirty="0"/>
              <a:t>. Future studies assessing the safety of PPIs and their role in the development of microbiome changes should be encouraged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PPIs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reason for the reflux (and treat it)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Autoimmunity</a:t>
            </a:r>
          </a:p>
          <a:p>
            <a:pPr lvl="1"/>
            <a:r>
              <a:rPr lang="en-US" dirty="0" smtClean="0"/>
              <a:t>Poor diet</a:t>
            </a:r>
          </a:p>
          <a:p>
            <a:pPr lvl="1"/>
            <a:r>
              <a:rPr lang="en-US" dirty="0" smtClean="0"/>
              <a:t>Lack of mucous lining</a:t>
            </a:r>
          </a:p>
          <a:p>
            <a:r>
              <a:rPr lang="en-US" dirty="0" smtClean="0"/>
              <a:t>Herbs (Ex. DGL Licorice)</a:t>
            </a:r>
            <a:endParaRPr lang="en-US" dirty="0"/>
          </a:p>
          <a:p>
            <a:r>
              <a:rPr lang="en-US" dirty="0" smtClean="0"/>
              <a:t>Dietary changes</a:t>
            </a:r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2867025" cy="309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2867025" cy="30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" y="838200"/>
            <a:ext cx="9113526" cy="60702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902054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Inflammation</a:t>
            </a:r>
            <a:r>
              <a:rPr lang="en-US" sz="4800" dirty="0" smtClean="0">
                <a:solidFill>
                  <a:srgbClr val="FF0000"/>
                </a:solidFill>
              </a:rPr>
              <a:t>: The Fire Within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883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9" y="0"/>
            <a:ext cx="9189509" cy="6892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71600"/>
            <a:ext cx="3733800" cy="3200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Practical Advice</a:t>
            </a:r>
            <a:endParaRPr lang="en-US" sz="8000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6201"/>
            <a:ext cx="2133600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“What do I do now?”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1476201"/>
            <a:ext cx="609600" cy="104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1476201"/>
            <a:ext cx="609600" cy="104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Eat 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“Eat food – not too much – mostly plants”</a:t>
            </a:r>
          </a:p>
          <a:p>
            <a:pPr marL="0" indent="0" algn="ctr">
              <a:buNone/>
            </a:pPr>
            <a:r>
              <a:rPr lang="en-US" dirty="0" smtClean="0"/>
              <a:t>-Michael </a:t>
            </a:r>
            <a:r>
              <a:rPr lang="en-US" dirty="0" err="1" smtClean="0"/>
              <a:t>Pollan</a:t>
            </a:r>
            <a:endParaRPr lang="en-US" dirty="0" smtClean="0"/>
          </a:p>
          <a:p>
            <a:r>
              <a:rPr lang="en-US" dirty="0" smtClean="0"/>
              <a:t>Eat:</a:t>
            </a:r>
          </a:p>
          <a:p>
            <a:pPr lvl="1"/>
            <a:r>
              <a:rPr lang="en-US" sz="3600" b="1" u="sng" dirty="0">
                <a:solidFill>
                  <a:srgbClr val="00B050"/>
                </a:solidFill>
              </a:rPr>
              <a:t>A</a:t>
            </a:r>
            <a:r>
              <a:rPr lang="en-US" sz="3600" b="1" u="sng" dirty="0" smtClean="0">
                <a:solidFill>
                  <a:srgbClr val="00B050"/>
                </a:solidFill>
              </a:rPr>
              <a:t>s many vegetables as you can</a:t>
            </a:r>
          </a:p>
          <a:p>
            <a:pPr lvl="1"/>
            <a:r>
              <a:rPr lang="en-US" dirty="0" smtClean="0"/>
              <a:t>A moderate amount (2-3/day) of fruit</a:t>
            </a:r>
          </a:p>
          <a:p>
            <a:pPr lvl="1"/>
            <a:r>
              <a:rPr lang="en-US" dirty="0" smtClean="0"/>
              <a:t>As little processed food as possible</a:t>
            </a:r>
          </a:p>
          <a:p>
            <a:pPr lvl="1"/>
            <a:r>
              <a:rPr lang="en-US" dirty="0" smtClean="0"/>
              <a:t>Everything else in moderation (meat, grains, dairy)</a:t>
            </a:r>
          </a:p>
          <a:p>
            <a:pPr lvl="2"/>
            <a:r>
              <a:rPr lang="en-US" dirty="0" smtClean="0"/>
              <a:t>If you tolerate it</a:t>
            </a:r>
          </a:p>
          <a:p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There is No Shortcut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/>
          <a:stretch/>
        </p:blipFill>
        <p:spPr>
          <a:xfrm>
            <a:off x="4419600" y="1351128"/>
            <a:ext cx="4445693" cy="4440072"/>
          </a:xfrm>
        </p:spPr>
      </p:pic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53819"/>
            <a:ext cx="4998237" cy="2490788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1088569" y="381000"/>
            <a:ext cx="7162800" cy="61722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79" y="1828800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#3: Seek Treatment for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Get to the root of:</a:t>
            </a:r>
          </a:p>
          <a:p>
            <a:r>
              <a:rPr lang="en-US" dirty="0" smtClean="0"/>
              <a:t>Irritable Bowel Syndrome</a:t>
            </a:r>
          </a:p>
          <a:p>
            <a:r>
              <a:rPr lang="en-US" dirty="0" smtClean="0"/>
              <a:t>Reflux, GERD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Autoimmune diseases</a:t>
            </a:r>
          </a:p>
          <a:p>
            <a:r>
              <a:rPr lang="en-US" dirty="0" smtClean="0"/>
              <a:t>Inflammatory diseases</a:t>
            </a:r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66" y="3857625"/>
            <a:ext cx="3000375" cy="3000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Get Tested for 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14" y="1600200"/>
            <a:ext cx="6531785" cy="4038599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Especially 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have an autoimmune disease of any kind</a:t>
            </a:r>
          </a:p>
          <a:p>
            <a:pPr lvl="1"/>
            <a:r>
              <a:rPr lang="en-US" dirty="0" smtClean="0"/>
              <a:t>You are related to someone with Celiac Disease</a:t>
            </a:r>
          </a:p>
          <a:p>
            <a:r>
              <a:rPr lang="en-US" dirty="0" smtClean="0"/>
              <a:t>Antibody tests:</a:t>
            </a:r>
          </a:p>
          <a:p>
            <a:pPr lvl="1"/>
            <a:r>
              <a:rPr lang="en-US" dirty="0" smtClean="0"/>
              <a:t>Anti-tissue transglutaminase (</a:t>
            </a:r>
            <a:r>
              <a:rPr lang="en-US" dirty="0" err="1" smtClean="0"/>
              <a:t>tTG</a:t>
            </a:r>
            <a:r>
              <a:rPr lang="en-US" dirty="0" smtClean="0"/>
              <a:t>) antibodies</a:t>
            </a:r>
          </a:p>
          <a:p>
            <a:pPr lvl="1"/>
            <a:r>
              <a:rPr lang="en-US" dirty="0" err="1" smtClean="0"/>
              <a:t>Endomysial</a:t>
            </a:r>
            <a:r>
              <a:rPr lang="en-US" dirty="0" smtClean="0"/>
              <a:t> antibodies</a:t>
            </a:r>
          </a:p>
          <a:p>
            <a:pPr lvl="1"/>
            <a:r>
              <a:rPr lang="en-US" dirty="0" err="1" smtClean="0"/>
              <a:t>Deamidated</a:t>
            </a:r>
            <a:r>
              <a:rPr lang="en-US" dirty="0" smtClean="0"/>
              <a:t> Gliadin Peptide (DGP) antibodies</a:t>
            </a:r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6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0576">
            <a:off x="3562959" y="4417832"/>
            <a:ext cx="958812" cy="95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6362">
            <a:off x="195326" y="4896673"/>
            <a:ext cx="1789055" cy="178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</a:t>
            </a:r>
            <a:r>
              <a:rPr lang="en-US" dirty="0" smtClean="0"/>
              <a:t>Consider Probiotics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take a few tries to find one you like</a:t>
            </a:r>
          </a:p>
          <a:p>
            <a:r>
              <a:rPr lang="en-US" dirty="0" smtClean="0"/>
              <a:t>Include fermented foods if you tolerate them</a:t>
            </a:r>
          </a:p>
          <a:p>
            <a:pPr lvl="1"/>
            <a:r>
              <a:rPr lang="en-US" dirty="0" smtClean="0"/>
              <a:t>Not recommended for people with migraines, hives, or mast cell disorders</a:t>
            </a:r>
          </a:p>
          <a:p>
            <a:r>
              <a:rPr lang="en-US" dirty="0" smtClean="0"/>
              <a:t>Intolerance to probiotics is indicative of SIBO</a:t>
            </a:r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57" y="4267199"/>
            <a:ext cx="2398657" cy="2398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2543">
            <a:off x="6651253" y="4250139"/>
            <a:ext cx="2398657" cy="2398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0576">
            <a:off x="4797067" y="4263667"/>
            <a:ext cx="1917624" cy="19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672685"/>
            <a:ext cx="2746093" cy="3525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#6: </a:t>
            </a:r>
            <a:r>
              <a:rPr lang="en-US" dirty="0" smtClean="0"/>
              <a:t>Be a Good Bug Roommate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Exercise</a:t>
            </a:r>
          </a:p>
          <a:p>
            <a:r>
              <a:rPr lang="en-US" dirty="0" smtClean="0"/>
              <a:t>Eat a wide </a:t>
            </a:r>
            <a:r>
              <a:rPr lang="en-US" b="1" dirty="0" smtClean="0"/>
              <a:t>variety</a:t>
            </a:r>
            <a:r>
              <a:rPr lang="en-US" dirty="0" smtClean="0"/>
              <a:t> of (healthy) foods</a:t>
            </a:r>
          </a:p>
          <a:p>
            <a:r>
              <a:rPr lang="en-US" dirty="0" smtClean="0"/>
              <a:t>Limit sugar and alcohol</a:t>
            </a:r>
          </a:p>
          <a:p>
            <a:r>
              <a:rPr lang="en-US" dirty="0" smtClean="0"/>
              <a:t>Get plenty of sleep</a:t>
            </a:r>
          </a:p>
          <a:p>
            <a:r>
              <a:rPr lang="en-US" dirty="0" smtClean="0"/>
              <a:t>Avoid antibiotics whenever possible</a:t>
            </a:r>
          </a:p>
          <a:p>
            <a:endParaRPr lang="en-US" dirty="0"/>
          </a:p>
        </p:txBody>
      </p:sp>
      <p:pic>
        <p:nvPicPr>
          <p:cNvPr id="4" name="Picture 2" descr="C:\Users\Nikki\Desktop\Business-N\Misc\Logo\Logo Thumbn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5" y="5791200"/>
            <a:ext cx="1753309" cy="8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5" y="228600"/>
            <a:ext cx="6062870" cy="4648200"/>
          </a:xfrm>
        </p:spPr>
      </p:pic>
      <p:sp>
        <p:nvSpPr>
          <p:cNvPr id="5" name="TextBox 4"/>
          <p:cNvSpPr txBox="1"/>
          <p:nvPr/>
        </p:nvSpPr>
        <p:spPr>
          <a:xfrm>
            <a:off x="914400" y="4876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Dr. Nicole DiNezza, DC, NTP</a:t>
            </a:r>
          </a:p>
          <a:p>
            <a:pPr algn="ctr"/>
            <a:r>
              <a:rPr lang="en-US" sz="3200" dirty="0" smtClean="0"/>
              <a:t>Infinity Holistic Healthcare, Chapel Hill</a:t>
            </a:r>
          </a:p>
          <a:p>
            <a:pPr algn="ctr"/>
            <a:r>
              <a:rPr lang="en-US" sz="3200" u="sng" dirty="0" smtClean="0">
                <a:solidFill>
                  <a:srgbClr val="0033CC"/>
                </a:solidFill>
              </a:rPr>
              <a:t>InfinityHolisticHealth.com</a:t>
            </a:r>
            <a:endParaRPr lang="en-US" sz="3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Inflammation Plays a Key Role in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“Brain on fire”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5754" b="6369"/>
          <a:stretch/>
        </p:blipFill>
        <p:spPr>
          <a:xfrm>
            <a:off x="1521945" y="2133600"/>
            <a:ext cx="615523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2000" dirty="0" err="1"/>
              <a:t>Thapa</a:t>
            </a:r>
            <a:r>
              <a:rPr lang="en-US" sz="2000" dirty="0"/>
              <a:t>, A., &amp; Carroll, N. J. (2017). Dietary Modulation of Oxidative Stress in Alzheimer’s Disease. </a:t>
            </a:r>
            <a:r>
              <a:rPr lang="en-US" sz="2000" i="1" dirty="0"/>
              <a:t>International Journal of Molecular Sciences</a:t>
            </a:r>
            <a:r>
              <a:rPr lang="en-US" sz="2000" dirty="0"/>
              <a:t>, </a:t>
            </a:r>
            <a:r>
              <a:rPr lang="en-US" sz="2000" i="1" dirty="0"/>
              <a:t>18</a:t>
            </a:r>
            <a:r>
              <a:rPr lang="en-US" sz="2000" dirty="0"/>
              <a:t>(7), 1583. http://doi.org/10.3390/ijms18071583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33057" cy="3200400"/>
          </a:xfrm>
        </p:spPr>
      </p:pic>
      <p:sp>
        <p:nvSpPr>
          <p:cNvPr id="5" name="Rectangle 4"/>
          <p:cNvSpPr/>
          <p:nvPr/>
        </p:nvSpPr>
        <p:spPr>
          <a:xfrm>
            <a:off x="76200" y="3352800"/>
            <a:ext cx="8915400" cy="1371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3048000"/>
            <a:ext cx="3124200" cy="3048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4724400"/>
            <a:ext cx="4343400" cy="2286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2000" dirty="0" err="1"/>
              <a:t>Thapa</a:t>
            </a:r>
            <a:r>
              <a:rPr lang="en-US" sz="2000" dirty="0"/>
              <a:t>, A., &amp; Carroll, N. J. (2017). Dietary Modulation of Oxidative Stress in Alzheimer’s Disease. </a:t>
            </a:r>
            <a:r>
              <a:rPr lang="en-US" sz="2000" i="1" dirty="0"/>
              <a:t>International Journal of Molecular Sciences</a:t>
            </a:r>
            <a:r>
              <a:rPr lang="en-US" sz="2000" dirty="0"/>
              <a:t>, </a:t>
            </a:r>
            <a:r>
              <a:rPr lang="en-US" sz="2000" i="1" dirty="0"/>
              <a:t>18</a:t>
            </a:r>
            <a:r>
              <a:rPr lang="en-US" sz="2000" dirty="0"/>
              <a:t>(7), 1583. http://doi.org/10.3390/ijms18071583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33057" cy="3200400"/>
          </a:xfrm>
        </p:spPr>
      </p:pic>
      <p:sp>
        <p:nvSpPr>
          <p:cNvPr id="5" name="Rectangle 4"/>
          <p:cNvSpPr/>
          <p:nvPr/>
        </p:nvSpPr>
        <p:spPr>
          <a:xfrm>
            <a:off x="76200" y="3124200"/>
            <a:ext cx="8915400" cy="1905000"/>
          </a:xfrm>
          <a:prstGeom prst="rect">
            <a:avLst/>
          </a:prstGeom>
          <a:solidFill>
            <a:srgbClr val="FF33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3875" y="2438400"/>
            <a:ext cx="6172200" cy="2743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902059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Compared to other cells Neurons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800" dirty="0" smtClean="0"/>
              <a:t>Create more inflammation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800" dirty="0" smtClean="0"/>
              <a:t>Are more susceptible to inflammation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800" dirty="0" smtClean="0"/>
              <a:t>Have lower anti-oxidant levels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01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1788</Words>
  <Application>Microsoft Office PowerPoint</Application>
  <PresentationFormat>On-screen Show (4:3)</PresentationFormat>
  <Paragraphs>276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Nourish the Gut Nourish the Brain</vt:lpstr>
      <vt:lpstr>About Me</vt:lpstr>
      <vt:lpstr>PowerPoint Presentation</vt:lpstr>
      <vt:lpstr>Outline</vt:lpstr>
      <vt:lpstr>But First…</vt:lpstr>
      <vt:lpstr>Inflammation: The Fire Within</vt:lpstr>
      <vt:lpstr>Inflammation Plays a Key Role in AD</vt:lpstr>
      <vt:lpstr>Thapa, A., &amp; Carroll, N. J. (2017). Dietary Modulation of Oxidative Stress in Alzheimer’s Disease. International Journal of Molecular Sciences, 18(7), 1583. http://doi.org/10.3390/ijms18071583</vt:lpstr>
      <vt:lpstr>Thapa, A., &amp; Carroll, N. J. (2017). Dietary Modulation of Oxidative Stress in Alzheimer’s Disease. International Journal of Molecular Sciences, 18(7), 1583. http://doi.org/10.3390/ijms18071583</vt:lpstr>
      <vt:lpstr>Wu, S.-C., Cao, Z.-S., Chang, K.-M., &amp; Juang, J.-L. (2017). Intestinal microbial dysbiosis aggravates the progression of Alzheimer’s disease in Drosophila. Nature Communications, 8, 24. http://doi.org/10.1038/s41467-017-00040-6</vt:lpstr>
      <vt:lpstr>Wu, S.-C., Cao, Z.-S., Chang, K.-M., &amp; Juang, J.-L. (2017). Intestinal microbial dysbiosis aggravates the progression of Alzheimer’s disease in Drosophila. Nature Communications, 8, 24. http://doi.org/10.1038/s41467-017-00040-6</vt:lpstr>
      <vt:lpstr>Sources of Inflammation</vt:lpstr>
      <vt:lpstr>Sources of Inflammation</vt:lpstr>
      <vt:lpstr>“Can I Just Take a Pill?”</vt:lpstr>
      <vt:lpstr>Thapa, A., &amp; Carroll, N. J. (2017). Dietary Modulation of Oxidative Stress in Alzheimer’s Disease. International Journal of Molecular Sciences, 18(7), 1583. http://doi.org/10.3390/ijms18071583</vt:lpstr>
      <vt:lpstr>Your Body is Intelligent</vt:lpstr>
      <vt:lpstr>How Inflammation Works</vt:lpstr>
      <vt:lpstr>Will This Be Effective?</vt:lpstr>
      <vt:lpstr>Will This Be Effective?</vt:lpstr>
      <vt:lpstr>Now We’re Talkin’</vt:lpstr>
      <vt:lpstr>Getting to Know Your Gut</vt:lpstr>
      <vt:lpstr>“But My Gut Feels Fine”</vt:lpstr>
      <vt:lpstr>PowerPoint Presentation</vt:lpstr>
      <vt:lpstr>Autoimmunity 101</vt:lpstr>
      <vt:lpstr>PowerPoint Presentation</vt:lpstr>
      <vt:lpstr>Celiac Disease is Underdiagnosed</vt:lpstr>
      <vt:lpstr>Anatomy and Function of the Gut</vt:lpstr>
      <vt:lpstr>Inside of You = Outside</vt:lpstr>
      <vt:lpstr>70% of Your Immune System</vt:lpstr>
      <vt:lpstr>Gut Brain Axis</vt:lpstr>
      <vt:lpstr>Your Microbes Outnumber You</vt:lpstr>
      <vt:lpstr>Microbes: Friend or Foe?</vt:lpstr>
      <vt:lpstr>Huang, R., Wang, K., &amp; Hu, J. (2016). Effect of Probiotics on Depression: A Systematic Review and Meta-Analysis of Randomized Controlled Trials. Nutrients, 8(8), 483. http://doi.org/10.3390/nu8080483</vt:lpstr>
      <vt:lpstr>Normal = Balance</vt:lpstr>
      <vt:lpstr>Dysbiosis = Imbalance</vt:lpstr>
      <vt:lpstr>Dysbiosis = Imbalance</vt:lpstr>
      <vt:lpstr>Dysbiosis = Imbalance</vt:lpstr>
      <vt:lpstr>Dysbiosis: What Happens</vt:lpstr>
      <vt:lpstr>Lukiw, W. J. (2016). The microbiome, microbial-generated proinflammatory neurotoxins, and Alzheimer’s disease. Journal of Sport and Health Science, 5(4), 393–396. http://doi.org/10.1016/j.jshs.2016.08.008</vt:lpstr>
      <vt:lpstr>PowerPoint Presentation</vt:lpstr>
      <vt:lpstr>Lukiw, W. J. (2016). The microbiome, microbial-generated proinflammatory neurotoxins, and Alzheimer’s disease. Journal of Sport and Health Science, 5(4), 393–396. http://doi.org/10.1016/j.jshs.2016.08.008</vt:lpstr>
      <vt:lpstr>Lukiw, W. J. (2016). The microbiome, microbial-generated proinflammatory neurotoxins, and Alzheimer’s disease. Journal of Sport and Health Science, 5(4), 393–396. http://doi.org/10.1016/j.jshs.2016.08.008</vt:lpstr>
      <vt:lpstr>Fiber is Found In:</vt:lpstr>
      <vt:lpstr>Fiber is Found In:</vt:lpstr>
      <vt:lpstr>Bonfili, L., Cecarini, V., Berardi, S., Scarpona, S., Suchodolski, J. S., Nasuti, C., … Eleuteri, A. M. (2017). Microbiota modulation counteracts Alzheimer’s disease progression influencing neuronal proteolysis and gut hormones plasma levels. Scientific Reports, 7, 2426. http://doi.org/10.1038/s41598-017-02587-2</vt:lpstr>
      <vt:lpstr>Bonfili, L., Cecarini, V., Berardi, S., Scarpona, S., Suchodolski, J. S., Nasuti, C., … Eleuteri, A. M. (2017). Microbiota modulation counteracts Alzheimer’s disease progression influencing neuronal proteolysis and gut hormones plasma levels. Scientific Reports, 7, 2426. http://doi.org/10.1038/s41598-017-02587-2</vt:lpstr>
      <vt:lpstr>Chen, C.-H., Lin, C.-L., &amp; Kao, C.-H. (2016). Irritable Bowel Syndrome Is Associated with an Increased Risk of Dementia: A Nationwide Population-Based Study. PLoS ONE, 11(1), e0144589. http://doi.org/10.1371/journal.pone.0144589</vt:lpstr>
      <vt:lpstr>PowerPoint Presentation</vt:lpstr>
      <vt:lpstr>What is Irritable Bowel Syndrome?</vt:lpstr>
      <vt:lpstr>Irritable Bowel Syndrome</vt:lpstr>
      <vt:lpstr>What Causes IBS?</vt:lpstr>
      <vt:lpstr>Small Intestinal Bacterial Overgrowth</vt:lpstr>
      <vt:lpstr>“Leaky Gut” Syndrome</vt:lpstr>
      <vt:lpstr>Proton Pump Inhibitors (PPIs)</vt:lpstr>
      <vt:lpstr>Tai, S.-Y., Chien, C.-Y., Wu, D.-C., Lin, K.-D., Ho, B.-L., Chang, Y.-H., &amp; Chang, Y.-P. (2017). Risk of dementia from proton pump inhibitor use in Asian population: A nationwide cohort study in Taiwan. PLoS ONE, 12(2), e0171006. http://doi.org/10.1371/journal.pone.0171006</vt:lpstr>
      <vt:lpstr>Wijarnpreecha, K., Thongprayoon, C., Panjawatanan, P., &amp; Ungprasert, P. (2016). Proton pump inhibitors and risk of dementia. Annals of Translational Medicine, 4(12), 240. http://doi.org/10.21037/atm.2016.06.14</vt:lpstr>
      <vt:lpstr>Why the Increased Risk?</vt:lpstr>
      <vt:lpstr>Minalyan A, Gabrielyan L, Scott D, Jacobs J, Pizegna JR (2017). The Gastric and Intestinal Microbiome: Role of Proton Pump Inhibitors. Curr Gastroenterol Rep, 19(8), doi: 10.1007/s11894-017-0577-6</vt:lpstr>
      <vt:lpstr>Alternatives to PPIs</vt:lpstr>
      <vt:lpstr>Practical Advice</vt:lpstr>
      <vt:lpstr>#1: Eat Healthy</vt:lpstr>
      <vt:lpstr>#2: There is No Shortcut</vt:lpstr>
      <vt:lpstr>#3: Seek Treatment for Health Conditions</vt:lpstr>
      <vt:lpstr>#4: Get Tested for Celiac Disease</vt:lpstr>
      <vt:lpstr>#5: Consider Probiotics</vt:lpstr>
      <vt:lpstr>#6: Be a Good Bug Roommate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Nourish the Gut Nourish the Brain</dc:title>
  <dc:creator>Nikki</dc:creator>
  <cp:lastModifiedBy>Nikki</cp:lastModifiedBy>
  <cp:revision>121</cp:revision>
  <dcterms:created xsi:type="dcterms:W3CDTF">2017-08-19T01:39:20Z</dcterms:created>
  <dcterms:modified xsi:type="dcterms:W3CDTF">2017-08-22T14:02:51Z</dcterms:modified>
</cp:coreProperties>
</file>